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Montserrat Semi-Bold" charset="1" panose="00000700000000000000"/>
      <p:regular r:id="rId20"/>
    </p:embeddedFont>
    <p:embeddedFont>
      <p:font typeface="Montserrat Semi-Bold Bold" charset="1" panose="00000800000000000000"/>
      <p:regular r:id="rId21"/>
    </p:embeddedFont>
    <p:embeddedFont>
      <p:font typeface="Montserrat Semi-Bold Italics" charset="1" panose="00000700000000000000"/>
      <p:regular r:id="rId22"/>
    </p:embeddedFont>
    <p:embeddedFont>
      <p:font typeface="Montserrat Semi-Bold Bold Italics" charset="1" panose="00000800000000000000"/>
      <p:regular r:id="rId23"/>
    </p:embeddedFont>
    <p:embeddedFont>
      <p:font typeface="Montserrat" charset="1" panose="00000500000000000000"/>
      <p:regular r:id="rId24"/>
    </p:embeddedFont>
    <p:embeddedFont>
      <p:font typeface="Montserrat Bold" charset="1" panose="00000600000000000000"/>
      <p:regular r:id="rId25"/>
    </p:embeddedFont>
    <p:embeddedFont>
      <p:font typeface="Montserrat Italics" charset="1" panose="00000500000000000000"/>
      <p:regular r:id="rId26"/>
    </p:embeddedFont>
    <p:embeddedFont>
      <p:font typeface="Montserrat Bold Italics" charset="1" panose="000006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6.jpeg" Type="http://schemas.openxmlformats.org/officeDocument/2006/relationships/image"/><Relationship Id="rId6"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grpSp>
        <p:nvGrpSpPr>
          <p:cNvPr name="Group 2" id="2"/>
          <p:cNvGrpSpPr/>
          <p:nvPr/>
        </p:nvGrpSpPr>
        <p:grpSpPr>
          <a:xfrm rot="0">
            <a:off x="465066" y="3114157"/>
            <a:ext cx="12356703" cy="6389184"/>
            <a:chOff x="0" y="0"/>
            <a:chExt cx="16475603" cy="8518912"/>
          </a:xfrm>
        </p:grpSpPr>
        <p:sp>
          <p:nvSpPr>
            <p:cNvPr name="TextBox 3" id="3"/>
            <p:cNvSpPr txBox="true"/>
            <p:nvPr/>
          </p:nvSpPr>
          <p:spPr>
            <a:xfrm rot="0">
              <a:off x="0" y="293400"/>
              <a:ext cx="12182226" cy="4648200"/>
            </a:xfrm>
            <a:prstGeom prst="rect">
              <a:avLst/>
            </a:prstGeom>
          </p:spPr>
          <p:txBody>
            <a:bodyPr anchor="t" rtlCol="false" tIns="0" lIns="0" bIns="0" rIns="0">
              <a:spAutoFit/>
            </a:bodyPr>
            <a:lstStyle/>
            <a:p>
              <a:pPr>
                <a:lnSpc>
                  <a:spcPts val="9153"/>
                </a:lnSpc>
              </a:pPr>
              <a:r>
                <a:rPr lang="en-US" sz="7627">
                  <a:solidFill>
                    <a:srgbClr val="FFFFFF"/>
                  </a:solidFill>
                  <a:latin typeface="Montserrat Semi-Bold"/>
                </a:rPr>
                <a:t>Book Recommendation System</a:t>
              </a:r>
            </a:p>
          </p:txBody>
        </p:sp>
        <p:sp>
          <p:nvSpPr>
            <p:cNvPr name="TextBox 4" id="4"/>
            <p:cNvSpPr txBox="true"/>
            <p:nvPr/>
          </p:nvSpPr>
          <p:spPr>
            <a:xfrm rot="0">
              <a:off x="0" y="5968939"/>
              <a:ext cx="16475603" cy="2554940"/>
            </a:xfrm>
            <a:prstGeom prst="rect">
              <a:avLst/>
            </a:prstGeom>
          </p:spPr>
          <p:txBody>
            <a:bodyPr anchor="t" rtlCol="false" tIns="0" lIns="0" bIns="0" rIns="0">
              <a:spAutoFit/>
            </a:bodyPr>
            <a:lstStyle/>
            <a:p>
              <a:pPr>
                <a:lnSpc>
                  <a:spcPts val="15088"/>
                </a:lnSpc>
              </a:pPr>
              <a:r>
                <a:rPr lang="en-US" sz="12573">
                  <a:solidFill>
                    <a:srgbClr val="FFFFFF"/>
                  </a:solidFill>
                  <a:latin typeface="Montserrat Semi-Bold"/>
                </a:rPr>
                <a:t>Final Project</a:t>
              </a:r>
            </a:p>
          </p:txBody>
        </p:sp>
      </p:grpSp>
      <p:sp>
        <p:nvSpPr>
          <p:cNvPr name="AutoShape 5" id="5"/>
          <p:cNvSpPr/>
          <p:nvPr/>
        </p:nvSpPr>
        <p:spPr>
          <a:xfrm rot="1945">
            <a:off x="1031069" y="9185216"/>
            <a:ext cx="9522569" cy="0"/>
          </a:xfrm>
          <a:prstGeom prst="line">
            <a:avLst/>
          </a:prstGeom>
          <a:ln cap="rnd" w="9525">
            <a:solidFill>
              <a:srgbClr val="EAE3D6"/>
            </a:solidFill>
            <a:prstDash val="solid"/>
            <a:headEnd type="none" len="sm" w="sm"/>
            <a:tailEnd type="none" len="sm" w="sm"/>
          </a:ln>
        </p:spPr>
      </p:sp>
      <p:pic>
        <p:nvPicPr>
          <p:cNvPr name="Picture 6" id="6"/>
          <p:cNvPicPr>
            <a:picLocks noChangeAspect="true"/>
          </p:cNvPicPr>
          <p:nvPr/>
        </p:nvPicPr>
        <p:blipFill>
          <a:blip r:embed="rId2"/>
          <a:srcRect l="3648" t="0" r="3648" b="0"/>
          <a:stretch>
            <a:fillRect/>
          </a:stretch>
        </p:blipFill>
        <p:spPr>
          <a:xfrm flipH="false" flipV="false" rot="0">
            <a:off x="212032" y="263361"/>
            <a:ext cx="1767847" cy="1906983"/>
          </a:xfrm>
          <a:prstGeom prst="rect">
            <a:avLst/>
          </a:prstGeom>
        </p:spPr>
      </p:pic>
      <p:pic>
        <p:nvPicPr>
          <p:cNvPr name="Picture 7" id="7"/>
          <p:cNvPicPr>
            <a:picLocks noChangeAspect="true"/>
          </p:cNvPicPr>
          <p:nvPr/>
        </p:nvPicPr>
        <p:blipFill>
          <a:blip r:embed="rId3"/>
          <a:srcRect l="8481" t="0" r="8481" b="0"/>
          <a:stretch>
            <a:fillRect/>
          </a:stretch>
        </p:blipFill>
        <p:spPr>
          <a:xfrm flipH="false" flipV="false" rot="0">
            <a:off x="9762964" y="1028700"/>
            <a:ext cx="8053625" cy="6473907"/>
          </a:xfrm>
          <a:prstGeom prst="rect">
            <a:avLst/>
          </a:prstGeom>
        </p:spPr>
      </p:pic>
      <p:sp>
        <p:nvSpPr>
          <p:cNvPr name="TextBox 8" id="8"/>
          <p:cNvSpPr txBox="true"/>
          <p:nvPr/>
        </p:nvSpPr>
        <p:spPr>
          <a:xfrm rot="0">
            <a:off x="2138733" y="835042"/>
            <a:ext cx="3426762" cy="1223709"/>
          </a:xfrm>
          <a:prstGeom prst="rect">
            <a:avLst/>
          </a:prstGeom>
        </p:spPr>
        <p:txBody>
          <a:bodyPr anchor="t" rtlCol="false" tIns="0" lIns="0" bIns="0" rIns="0">
            <a:spAutoFit/>
          </a:bodyPr>
          <a:lstStyle/>
          <a:p>
            <a:pPr>
              <a:lnSpc>
                <a:spcPts val="2409"/>
              </a:lnSpc>
            </a:pPr>
            <a:r>
              <a:rPr lang="en-US" sz="1974">
                <a:solidFill>
                  <a:srgbClr val="FFFFFF"/>
                </a:solidFill>
                <a:latin typeface="Montserrat"/>
              </a:rPr>
              <a:t>Sophie Hubert</a:t>
            </a:r>
          </a:p>
          <a:p>
            <a:pPr>
              <a:lnSpc>
                <a:spcPts val="2409"/>
              </a:lnSpc>
            </a:pPr>
            <a:r>
              <a:rPr lang="en-US" sz="1974">
                <a:solidFill>
                  <a:srgbClr val="FFFFFF"/>
                </a:solidFill>
                <a:latin typeface="Montserrat"/>
              </a:rPr>
              <a:t>Ironhack- Data Analyst - Remote/part-time </a:t>
            </a:r>
          </a:p>
          <a:p>
            <a:pPr>
              <a:lnSpc>
                <a:spcPts val="2409"/>
              </a:lnSpc>
            </a:pPr>
            <a:r>
              <a:rPr lang="en-US" sz="1974">
                <a:solidFill>
                  <a:srgbClr val="FFFFFF"/>
                </a:solidFill>
                <a:latin typeface="Montserrat"/>
              </a:rPr>
              <a:t>June 21- Nov 21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 r="0" b="0"/>
          <a:stretch>
            <a:fillRect/>
          </a:stretch>
        </p:blipFill>
        <p:spPr>
          <a:xfrm flipH="false" flipV="false" rot="0">
            <a:off x="8412535" y="2611700"/>
            <a:ext cx="8846765" cy="575478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3180817"/>
            <a:ext cx="5055820" cy="3455234"/>
          </a:xfrm>
          <a:prstGeom prst="rect">
            <a:avLst/>
          </a:prstGeom>
        </p:spPr>
      </p:pic>
      <p:grpSp>
        <p:nvGrpSpPr>
          <p:cNvPr name="Group 4" id="4"/>
          <p:cNvGrpSpPr/>
          <p:nvPr/>
        </p:nvGrpSpPr>
        <p:grpSpPr>
          <a:xfrm rot="0">
            <a:off x="1028700" y="933339"/>
            <a:ext cx="8535730" cy="1998721"/>
            <a:chOff x="0" y="0"/>
            <a:chExt cx="11380973" cy="2664961"/>
          </a:xfrm>
        </p:grpSpPr>
        <p:sp>
          <p:nvSpPr>
            <p:cNvPr name="TextBox 5" id="5"/>
            <p:cNvSpPr txBox="true"/>
            <p:nvPr/>
          </p:nvSpPr>
          <p:spPr>
            <a:xfrm rot="0">
              <a:off x="0" y="-9525"/>
              <a:ext cx="11380973" cy="1209867"/>
            </a:xfrm>
            <a:prstGeom prst="rect">
              <a:avLst/>
            </a:prstGeom>
          </p:spPr>
          <p:txBody>
            <a:bodyPr anchor="t" rtlCol="false" tIns="0" lIns="0" bIns="0" rIns="0">
              <a:spAutoFit/>
            </a:bodyPr>
            <a:lstStyle/>
            <a:p>
              <a:pPr>
                <a:lnSpc>
                  <a:spcPts val="7131"/>
                </a:lnSpc>
              </a:pPr>
              <a:r>
                <a:rPr lang="en-US" sz="5942">
                  <a:solidFill>
                    <a:srgbClr val="FFFFFF"/>
                  </a:solidFill>
                  <a:latin typeface="Montserrat Semi-Bold"/>
                </a:rPr>
                <a:t>Exploratory analysis</a:t>
              </a:r>
            </a:p>
          </p:txBody>
        </p:sp>
        <p:sp>
          <p:nvSpPr>
            <p:cNvPr name="TextBox 6" id="6"/>
            <p:cNvSpPr txBox="true"/>
            <p:nvPr/>
          </p:nvSpPr>
          <p:spPr>
            <a:xfrm rot="0">
              <a:off x="0" y="1843652"/>
              <a:ext cx="9997364" cy="564890"/>
            </a:xfrm>
            <a:prstGeom prst="rect">
              <a:avLst/>
            </a:prstGeom>
          </p:spPr>
          <p:txBody>
            <a:bodyPr anchor="t" rtlCol="false" tIns="0" lIns="0" bIns="0" rIns="0">
              <a:spAutoFit/>
            </a:bodyPr>
            <a:lstStyle/>
            <a:p>
              <a:pPr>
                <a:lnSpc>
                  <a:spcPts val="3506"/>
                </a:lnSpc>
              </a:pPr>
              <a:r>
                <a:rPr lang="en-US" sz="2697">
                  <a:solidFill>
                    <a:srgbClr val="FFFFFF"/>
                  </a:solidFill>
                  <a:latin typeface="Montserrat"/>
                </a:rPr>
                <a:t>sns.distplot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73" r="0" b="0"/>
          <a:stretch>
            <a:fillRect/>
          </a:stretch>
        </p:blipFill>
        <p:spPr>
          <a:xfrm flipH="false" flipV="false" rot="0">
            <a:off x="1028700" y="2192185"/>
            <a:ext cx="12762826" cy="706611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grpSp>
        <p:nvGrpSpPr>
          <p:cNvPr name="Group 2" id="2"/>
          <p:cNvGrpSpPr/>
          <p:nvPr/>
        </p:nvGrpSpPr>
        <p:grpSpPr>
          <a:xfrm rot="0">
            <a:off x="9414438" y="0"/>
            <a:ext cx="8873562" cy="9258300"/>
            <a:chOff x="0" y="0"/>
            <a:chExt cx="11831416" cy="12344400"/>
          </a:xfrm>
        </p:grpSpPr>
        <p:pic>
          <p:nvPicPr>
            <p:cNvPr name="Picture 3" id="3"/>
            <p:cNvPicPr>
              <a:picLocks noChangeAspect="true"/>
            </p:cNvPicPr>
            <p:nvPr/>
          </p:nvPicPr>
          <p:blipFill>
            <a:blip r:embed="rId2"/>
            <a:srcRect l="14444" t="0" r="14444" b="0"/>
            <a:stretch>
              <a:fillRect/>
            </a:stretch>
          </p:blipFill>
          <p:spPr>
            <a:xfrm>
              <a:off x="0" y="0"/>
              <a:ext cx="5852208" cy="12344400"/>
            </a:xfrm>
            <a:prstGeom prst="rect">
              <a:avLst/>
            </a:prstGeom>
          </p:spPr>
        </p:pic>
        <p:pic>
          <p:nvPicPr>
            <p:cNvPr name="Picture 4" id="4"/>
            <p:cNvPicPr>
              <a:picLocks noChangeAspect="true"/>
            </p:cNvPicPr>
            <p:nvPr/>
          </p:nvPicPr>
          <p:blipFill>
            <a:blip r:embed="rId3"/>
            <a:srcRect l="43808" t="0" r="24784" b="0"/>
            <a:stretch>
              <a:fillRect/>
            </a:stretch>
          </p:blipFill>
          <p:spPr>
            <a:xfrm>
              <a:off x="5979208" y="0"/>
              <a:ext cx="5852208" cy="12344400"/>
            </a:xfrm>
            <a:prstGeom prst="rect">
              <a:avLst/>
            </a:prstGeom>
          </p:spPr>
        </p:pic>
      </p:grpSp>
      <p:grpSp>
        <p:nvGrpSpPr>
          <p:cNvPr name="Group 5" id="5"/>
          <p:cNvGrpSpPr/>
          <p:nvPr/>
        </p:nvGrpSpPr>
        <p:grpSpPr>
          <a:xfrm rot="0">
            <a:off x="585537" y="1853613"/>
            <a:ext cx="7847221" cy="2883422"/>
            <a:chOff x="0" y="0"/>
            <a:chExt cx="10462961" cy="3844563"/>
          </a:xfrm>
        </p:grpSpPr>
        <p:sp>
          <p:nvSpPr>
            <p:cNvPr name="TextBox 6" id="6"/>
            <p:cNvSpPr txBox="true"/>
            <p:nvPr/>
          </p:nvSpPr>
          <p:spPr>
            <a:xfrm rot="0">
              <a:off x="0" y="419166"/>
              <a:ext cx="10462961" cy="1308100"/>
            </a:xfrm>
            <a:prstGeom prst="rect">
              <a:avLst/>
            </a:prstGeom>
          </p:spPr>
          <p:txBody>
            <a:bodyPr anchor="t" rtlCol="false" tIns="0" lIns="0" bIns="0" rIns="0">
              <a:spAutoFit/>
            </a:bodyPr>
            <a:lstStyle/>
            <a:p>
              <a:pPr algn="r">
                <a:lnSpc>
                  <a:spcPts val="7770"/>
                </a:lnSpc>
              </a:pPr>
              <a:r>
                <a:rPr lang="en-US" sz="6475">
                  <a:solidFill>
                    <a:srgbClr val="000000"/>
                  </a:solidFill>
                  <a:latin typeface="Montserrat Semi-Bold"/>
                </a:rPr>
                <a:t>Recommendation </a:t>
              </a:r>
            </a:p>
          </p:txBody>
        </p:sp>
        <p:sp>
          <p:nvSpPr>
            <p:cNvPr name="TextBox 7" id="7"/>
            <p:cNvSpPr txBox="true"/>
            <p:nvPr/>
          </p:nvSpPr>
          <p:spPr>
            <a:xfrm rot="0">
              <a:off x="0" y="1964258"/>
              <a:ext cx="10462961" cy="1781175"/>
            </a:xfrm>
            <a:prstGeom prst="rect">
              <a:avLst/>
            </a:prstGeom>
          </p:spPr>
          <p:txBody>
            <a:bodyPr anchor="t" rtlCol="false" tIns="0" lIns="0" bIns="0" rIns="0">
              <a:spAutoFit/>
            </a:bodyPr>
            <a:lstStyle/>
            <a:p>
              <a:pPr algn="r">
                <a:lnSpc>
                  <a:spcPts val="10590"/>
                </a:lnSpc>
              </a:pPr>
              <a:r>
                <a:rPr lang="en-US" sz="8825">
                  <a:solidFill>
                    <a:srgbClr val="000000"/>
                  </a:solidFill>
                  <a:latin typeface="Montserrat Semi-Bold"/>
                </a:rPr>
                <a:t>System</a:t>
              </a:r>
            </a:p>
          </p:txBody>
        </p:sp>
      </p:grpSp>
      <p:sp>
        <p:nvSpPr>
          <p:cNvPr name="TextBox 8" id="8"/>
          <p:cNvSpPr txBox="true"/>
          <p:nvPr/>
        </p:nvSpPr>
        <p:spPr>
          <a:xfrm rot="0">
            <a:off x="585537" y="6536055"/>
            <a:ext cx="7544337" cy="2722245"/>
          </a:xfrm>
          <a:prstGeom prst="rect">
            <a:avLst/>
          </a:prstGeom>
        </p:spPr>
        <p:txBody>
          <a:bodyPr anchor="t" rtlCol="false" tIns="0" lIns="0" bIns="0" rIns="0">
            <a:spAutoFit/>
          </a:bodyPr>
          <a:lstStyle/>
          <a:p>
            <a:pPr marL="518166" indent="-259083" lvl="1">
              <a:lnSpc>
                <a:spcPts val="3120"/>
              </a:lnSpc>
              <a:buFont typeface="Arial"/>
              <a:buChar char="•"/>
            </a:pPr>
            <a:r>
              <a:rPr lang="en-US" sz="2400">
                <a:solidFill>
                  <a:srgbClr val="000000"/>
                </a:solidFill>
                <a:latin typeface="Montserrat"/>
              </a:rPr>
              <a:t>Simple recommenders</a:t>
            </a:r>
          </a:p>
          <a:p>
            <a:pPr marL="518166" indent="-259083" lvl="1">
              <a:lnSpc>
                <a:spcPts val="3120"/>
              </a:lnSpc>
              <a:buFont typeface="Arial"/>
              <a:buChar char="•"/>
            </a:pPr>
            <a:r>
              <a:rPr lang="en-US" sz="2400">
                <a:solidFill>
                  <a:srgbClr val="000000"/>
                </a:solidFill>
                <a:latin typeface="Montserrat"/>
              </a:rPr>
              <a:t>Collaborative Filtering based Recommendation System</a:t>
            </a:r>
          </a:p>
          <a:p>
            <a:pPr marL="518166" indent="-259083" lvl="1">
              <a:lnSpc>
                <a:spcPts val="3120"/>
              </a:lnSpc>
              <a:buFont typeface="Arial"/>
              <a:buChar char="•"/>
            </a:pPr>
            <a:r>
              <a:rPr lang="en-US" sz="2400">
                <a:solidFill>
                  <a:srgbClr val="000000"/>
                </a:solidFill>
                <a:latin typeface="Montserrat"/>
              </a:rPr>
              <a:t>User-based recommendation book system</a:t>
            </a:r>
          </a:p>
          <a:p>
            <a:pPr marL="518166" indent="-259083" lvl="1">
              <a:lnSpc>
                <a:spcPts val="3120"/>
              </a:lnSpc>
              <a:buFont typeface="Arial"/>
              <a:buChar char="•"/>
            </a:pPr>
            <a:r>
              <a:rPr lang="en-US" sz="2400">
                <a:solidFill>
                  <a:srgbClr val="000000"/>
                </a:solidFill>
                <a:latin typeface="Montserrat"/>
              </a:rPr>
              <a:t>Collaborative Filtering Using k-Nearest Neighbors</a:t>
            </a:r>
          </a:p>
          <a:p>
            <a:pPr>
              <a:lnSpc>
                <a:spcPts val="312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452" r="773" b="2452"/>
          <a:stretch>
            <a:fillRect/>
          </a:stretch>
        </p:blipFill>
        <p:spPr>
          <a:xfrm flipH="false" flipV="false" rot="0">
            <a:off x="14675680" y="709168"/>
            <a:ext cx="2066762" cy="1123289"/>
          </a:xfrm>
          <a:prstGeom prst="rect">
            <a:avLst/>
          </a:prstGeom>
        </p:spPr>
      </p:pic>
      <p:pic>
        <p:nvPicPr>
          <p:cNvPr name="Picture 3" id="3"/>
          <p:cNvPicPr>
            <a:picLocks noChangeAspect="true"/>
          </p:cNvPicPr>
          <p:nvPr/>
        </p:nvPicPr>
        <p:blipFill>
          <a:blip r:embed="rId3"/>
          <a:srcRect l="0" t="16770" r="0" b="16770"/>
          <a:stretch>
            <a:fillRect/>
          </a:stretch>
        </p:blipFill>
        <p:spPr>
          <a:xfrm flipH="false" flipV="false" rot="0">
            <a:off x="4590225" y="709168"/>
            <a:ext cx="2883136" cy="1073023"/>
          </a:xfrm>
          <a:prstGeom prst="rect">
            <a:avLst/>
          </a:prstGeom>
        </p:spPr>
      </p:pic>
      <p:pic>
        <p:nvPicPr>
          <p:cNvPr name="Picture 4" id="4"/>
          <p:cNvPicPr>
            <a:picLocks noChangeAspect="true"/>
          </p:cNvPicPr>
          <p:nvPr/>
        </p:nvPicPr>
        <p:blipFill>
          <a:blip r:embed="rId4"/>
          <a:srcRect l="27019" t="19935" r="27019" b="18970"/>
          <a:stretch>
            <a:fillRect/>
          </a:stretch>
        </p:blipFill>
        <p:spPr>
          <a:xfrm flipH="false" flipV="false" rot="0">
            <a:off x="1028700" y="709168"/>
            <a:ext cx="1077676" cy="1073023"/>
          </a:xfrm>
          <a:prstGeom prst="rect">
            <a:avLst/>
          </a:prstGeom>
        </p:spPr>
      </p:pic>
      <p:pic>
        <p:nvPicPr>
          <p:cNvPr name="Picture 5" id="5"/>
          <p:cNvPicPr>
            <a:picLocks noChangeAspect="true"/>
          </p:cNvPicPr>
          <p:nvPr/>
        </p:nvPicPr>
        <p:blipFill>
          <a:blip r:embed="rId5"/>
          <a:srcRect l="0" t="9744" r="0" b="10719"/>
          <a:stretch>
            <a:fillRect/>
          </a:stretch>
        </p:blipFill>
        <p:spPr>
          <a:xfrm flipH="false" flipV="false" rot="0">
            <a:off x="13117571" y="3201325"/>
            <a:ext cx="2780232" cy="1360783"/>
          </a:xfrm>
          <a:prstGeom prst="rect">
            <a:avLst/>
          </a:prstGeom>
        </p:spPr>
      </p:pic>
      <p:pic>
        <p:nvPicPr>
          <p:cNvPr name="Picture 6" id="6"/>
          <p:cNvPicPr>
            <a:picLocks noChangeAspect="true"/>
          </p:cNvPicPr>
          <p:nvPr/>
        </p:nvPicPr>
        <p:blipFill>
          <a:blip r:embed="rId6"/>
          <a:srcRect l="0" t="24530" r="0" b="22156"/>
          <a:stretch>
            <a:fillRect/>
          </a:stretch>
        </p:blipFill>
        <p:spPr>
          <a:xfrm flipH="false" flipV="false" rot="0">
            <a:off x="9736871" y="709168"/>
            <a:ext cx="3380700" cy="1123289"/>
          </a:xfrm>
          <a:prstGeom prst="rect">
            <a:avLst/>
          </a:prstGeom>
        </p:spPr>
      </p:pic>
      <p:sp>
        <p:nvSpPr>
          <p:cNvPr name="TextBox 7" id="7"/>
          <p:cNvSpPr txBox="true"/>
          <p:nvPr/>
        </p:nvSpPr>
        <p:spPr>
          <a:xfrm rot="0">
            <a:off x="1028700" y="2405062"/>
            <a:ext cx="9774400" cy="2495550"/>
          </a:xfrm>
          <a:prstGeom prst="rect">
            <a:avLst/>
          </a:prstGeom>
        </p:spPr>
        <p:txBody>
          <a:bodyPr anchor="t" rtlCol="false" tIns="0" lIns="0" bIns="0" rIns="0">
            <a:spAutoFit/>
          </a:bodyPr>
          <a:lstStyle/>
          <a:p>
            <a:pPr>
              <a:lnSpc>
                <a:spcPts val="9840"/>
              </a:lnSpc>
            </a:pPr>
            <a:r>
              <a:rPr lang="en-US" sz="8200">
                <a:solidFill>
                  <a:srgbClr val="FFFFFF"/>
                </a:solidFill>
                <a:latin typeface="Montserrat Semi-Bold"/>
              </a:rPr>
              <a:t>Recommendation system</a:t>
            </a:r>
          </a:p>
        </p:txBody>
      </p:sp>
      <p:sp>
        <p:nvSpPr>
          <p:cNvPr name="TextBox 8" id="8"/>
          <p:cNvSpPr txBox="true"/>
          <p:nvPr/>
        </p:nvSpPr>
        <p:spPr>
          <a:xfrm rot="0">
            <a:off x="450166" y="5668646"/>
            <a:ext cx="17387668" cy="3989704"/>
          </a:xfrm>
          <a:prstGeom prst="rect">
            <a:avLst/>
          </a:prstGeom>
        </p:spPr>
        <p:txBody>
          <a:bodyPr anchor="t" rtlCol="false" tIns="0" lIns="0" bIns="0" rIns="0">
            <a:spAutoFit/>
          </a:bodyPr>
          <a:lstStyle/>
          <a:p>
            <a:pPr algn="just">
              <a:lnSpc>
                <a:spcPts val="3220"/>
              </a:lnSpc>
            </a:pPr>
            <a:r>
              <a:rPr lang="en-US" sz="2300">
                <a:solidFill>
                  <a:srgbClr val="FFFFFF"/>
                </a:solidFill>
                <a:latin typeface="Open Sans Light"/>
              </a:rPr>
              <a:t>What actually is Recommendation System </a:t>
            </a:r>
            <a:r>
              <a:rPr lang="en-US" sz="2300">
                <a:solidFill>
                  <a:srgbClr val="FFFFFF"/>
                </a:solidFill>
                <a:latin typeface="Open Sans Light"/>
              </a:rPr>
              <a:t>A recommendation engine is a class of machine learning which offers relevant suggestions to the customer. Before the recommendation system, the major tendency to buy was to take a suggestion from friends. But Now Google knows what news you will read, Youtube knows what type of videos you will watch based on your search history, watch history, or purchase history.</a:t>
            </a:r>
          </a:p>
          <a:p>
            <a:pPr algn="just">
              <a:lnSpc>
                <a:spcPts val="3220"/>
              </a:lnSpc>
            </a:pPr>
          </a:p>
          <a:p>
            <a:pPr algn="just">
              <a:lnSpc>
                <a:spcPts val="3220"/>
              </a:lnSpc>
            </a:pPr>
            <a:r>
              <a:rPr lang="en-US" sz="2300">
                <a:solidFill>
                  <a:srgbClr val="FFFFFF"/>
                </a:solidFill>
                <a:latin typeface="Open Sans Light"/>
              </a:rPr>
              <a:t>A recommendation system helps an organization to create loyal customers and build trust by them desired products and services for which they came on your site. The recommendation system today are so powerful that they can handle the new customer too. They recommend the products which are currently trending or highly rated and they can also recommend the products which bring maximum profit to the company.</a:t>
            </a:r>
          </a:p>
          <a:p>
            <a:pPr algn="just">
              <a:lnSpc>
                <a:spcPts val="3220"/>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31496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4160265" cy="723900"/>
          </a:xfrm>
          <a:prstGeom prst="rect">
            <a:avLst/>
          </a:prstGeom>
        </p:spPr>
        <p:txBody>
          <a:bodyPr anchor="t" rtlCol="false" tIns="0" lIns="0" bIns="0" rIns="0">
            <a:spAutoFit/>
          </a:bodyPr>
          <a:lstStyle/>
          <a:p>
            <a:pPr>
              <a:lnSpc>
                <a:spcPts val="5730"/>
              </a:lnSpc>
            </a:pPr>
            <a:r>
              <a:rPr lang="en-US" sz="4775">
                <a:solidFill>
                  <a:srgbClr val="FFFFFF"/>
                </a:solidFill>
                <a:latin typeface="Montserrat Semi-Bold"/>
              </a:rPr>
              <a:t>Typ</a:t>
            </a:r>
            <a:r>
              <a:rPr lang="en-US" sz="4775">
                <a:solidFill>
                  <a:srgbClr val="FFFFFF"/>
                </a:solidFill>
                <a:latin typeface="Montserrat Semi-Bold"/>
              </a:rPr>
              <a:t>es Of Recommendation System :</a:t>
            </a:r>
          </a:p>
        </p:txBody>
      </p:sp>
      <p:sp>
        <p:nvSpPr>
          <p:cNvPr name="TextBox 3" id="3"/>
          <p:cNvSpPr txBox="true"/>
          <p:nvPr/>
        </p:nvSpPr>
        <p:spPr>
          <a:xfrm rot="0">
            <a:off x="1028700" y="2169456"/>
            <a:ext cx="16189023" cy="1800860"/>
          </a:xfrm>
          <a:prstGeom prst="rect">
            <a:avLst/>
          </a:prstGeom>
        </p:spPr>
        <p:txBody>
          <a:bodyPr anchor="t" rtlCol="false" tIns="0" lIns="0" bIns="0" rIns="0">
            <a:spAutoFit/>
          </a:bodyPr>
          <a:lstStyle/>
          <a:p>
            <a:pPr algn="just">
              <a:lnSpc>
                <a:spcPts val="2860"/>
              </a:lnSpc>
            </a:pPr>
            <a:r>
              <a:rPr lang="en-US" sz="2200">
                <a:solidFill>
                  <a:srgbClr val="FFFFFF"/>
                </a:solidFill>
                <a:latin typeface="Montserrat"/>
              </a:rPr>
              <a:t>A rec</a:t>
            </a:r>
            <a:r>
              <a:rPr lang="en-US" sz="2200">
                <a:solidFill>
                  <a:srgbClr val="FFFFFF"/>
                </a:solidFill>
                <a:latin typeface="Montserrat"/>
              </a:rPr>
              <a:t>ommendation system is usually built using techniques which are content-based filtering, collaborative filtering, and a combination of both.</a:t>
            </a:r>
          </a:p>
          <a:p>
            <a:pPr algn="just">
              <a:lnSpc>
                <a:spcPts val="2860"/>
              </a:lnSpc>
            </a:pPr>
            <a:r>
              <a:rPr lang="en-US" sz="2200">
                <a:solidFill>
                  <a:srgbClr val="FFFFFF"/>
                </a:solidFill>
                <a:latin typeface="Montserrat"/>
              </a:rPr>
              <a:t>Book Recommendation System: A book recommendation system is a type of recommendation system where we have to recommend similar books to the reader based on his interest. The books recommendation system is used by online websites which provide ebooks like google play books, open library, good Read’s, etc.</a:t>
            </a:r>
          </a:p>
        </p:txBody>
      </p:sp>
      <p:sp>
        <p:nvSpPr>
          <p:cNvPr name="TextBox 4" id="4"/>
          <p:cNvSpPr txBox="true"/>
          <p:nvPr/>
        </p:nvSpPr>
        <p:spPr>
          <a:xfrm rot="0">
            <a:off x="1028700" y="4725893"/>
            <a:ext cx="11206010" cy="2414818"/>
          </a:xfrm>
          <a:prstGeom prst="rect">
            <a:avLst/>
          </a:prstGeom>
        </p:spPr>
        <p:txBody>
          <a:bodyPr anchor="t" rtlCol="false" tIns="0" lIns="0" bIns="0" rIns="0">
            <a:spAutoFit/>
          </a:bodyPr>
          <a:lstStyle/>
          <a:p>
            <a:pPr marL="744910" indent="-372455" lvl="1">
              <a:lnSpc>
                <a:spcPts val="4830"/>
              </a:lnSpc>
              <a:buFont typeface="Arial"/>
              <a:buChar char="•"/>
            </a:pPr>
            <a:r>
              <a:rPr lang="en-US" sz="3450">
                <a:solidFill>
                  <a:srgbClr val="FFFFFF"/>
                </a:solidFill>
                <a:latin typeface="Open Sans Light"/>
              </a:rPr>
              <a:t>Collaborative Filtering</a:t>
            </a:r>
          </a:p>
          <a:p>
            <a:pPr marL="744910" indent="-372455" lvl="1">
              <a:lnSpc>
                <a:spcPts val="4830"/>
              </a:lnSpc>
              <a:buFont typeface="Arial"/>
              <a:buChar char="•"/>
            </a:pPr>
            <a:r>
              <a:rPr lang="en-US" sz="1217">
                <a:solidFill>
                  <a:srgbClr val="FFFFFF"/>
                </a:solidFill>
                <a:latin typeface="Arimo"/>
              </a:rPr>
              <a:t>Content-Based Filtering</a:t>
            </a:r>
          </a:p>
          <a:p>
            <a:pPr algn="l" marL="744910" indent="-372455" lvl="1">
              <a:lnSpc>
                <a:spcPts val="4830"/>
              </a:lnSpc>
              <a:buFont typeface="Arial"/>
              <a:buChar char="•"/>
            </a:pPr>
            <a:r>
              <a:rPr lang="en-US" sz="1217">
                <a:solidFill>
                  <a:srgbClr val="FFFFFF"/>
                </a:solidFill>
                <a:latin typeface="Arimo"/>
              </a:rPr>
              <a:t>Hybrid Recommendation Systems</a:t>
            </a:r>
          </a:p>
          <a:p>
            <a:pPr algn="ctr">
              <a:lnSpc>
                <a:spcPts val="4830"/>
              </a:lnSpc>
            </a:pPr>
          </a:p>
        </p:txBody>
      </p:sp>
      <p:sp>
        <p:nvSpPr>
          <p:cNvPr name="TextBox 5" id="5"/>
          <p:cNvSpPr txBox="true"/>
          <p:nvPr/>
        </p:nvSpPr>
        <p:spPr>
          <a:xfrm rot="0">
            <a:off x="1028700" y="7638903"/>
            <a:ext cx="3812083" cy="981075"/>
          </a:xfrm>
          <a:prstGeom prst="rect">
            <a:avLst/>
          </a:prstGeom>
        </p:spPr>
        <p:txBody>
          <a:bodyPr anchor="t" rtlCol="false" tIns="0" lIns="0" bIns="0" rIns="0">
            <a:spAutoFit/>
          </a:bodyPr>
          <a:lstStyle/>
          <a:p>
            <a:pPr algn="just">
              <a:lnSpc>
                <a:spcPts val="3900"/>
              </a:lnSpc>
            </a:pPr>
            <a:r>
              <a:rPr lang="en-US" sz="3000">
                <a:solidFill>
                  <a:srgbClr val="FFFFFF"/>
                </a:solidFill>
                <a:latin typeface="Montserrat Semi-Bold Bold"/>
              </a:rPr>
              <a:t>Simple rec</a:t>
            </a:r>
            <a:r>
              <a:rPr lang="en-US" sz="3000">
                <a:solidFill>
                  <a:srgbClr val="FFFFFF"/>
                </a:solidFill>
                <a:latin typeface="Montserrat Semi-Bold Bold"/>
              </a:rPr>
              <a:t>ommenders:</a:t>
            </a:r>
          </a:p>
        </p:txBody>
      </p:sp>
      <p:sp>
        <p:nvSpPr>
          <p:cNvPr name="TextBox 6" id="6"/>
          <p:cNvSpPr txBox="true"/>
          <p:nvPr/>
        </p:nvSpPr>
        <p:spPr>
          <a:xfrm rot="0">
            <a:off x="5584911" y="7451432"/>
            <a:ext cx="11632812" cy="1590675"/>
          </a:xfrm>
          <a:prstGeom prst="rect">
            <a:avLst/>
          </a:prstGeom>
        </p:spPr>
        <p:txBody>
          <a:bodyPr anchor="t" rtlCol="false" tIns="0" lIns="0" bIns="0" rIns="0">
            <a:spAutoFit/>
          </a:bodyPr>
          <a:lstStyle/>
          <a:p>
            <a:pPr>
              <a:lnSpc>
                <a:spcPts val="3149"/>
              </a:lnSpc>
            </a:pPr>
            <a:r>
              <a:rPr lang="en-US" sz="2250">
                <a:solidFill>
                  <a:srgbClr val="FFFFFF"/>
                </a:solidFill>
                <a:latin typeface="Montserrat"/>
              </a:rPr>
              <a:t>G</a:t>
            </a:r>
            <a:r>
              <a:rPr lang="en-US" sz="2250">
                <a:solidFill>
                  <a:srgbClr val="FFFFFF"/>
                </a:solidFill>
                <a:latin typeface="Montserrat"/>
              </a:rPr>
              <a:t>eneralized recommendations to every user, based on book popularity and/or genre. The basic idea behind this system is that books that are more popular and critically acclaimed will have a higher probability of being liked by the average audience.</a:t>
            </a:r>
          </a:p>
        </p:txBody>
      </p:sp>
      <p:sp>
        <p:nvSpPr>
          <p:cNvPr name="AutoShape 7" id="7"/>
          <p:cNvSpPr/>
          <p:nvPr/>
        </p:nvSpPr>
        <p:spPr>
          <a:xfrm rot="7053">
            <a:off x="1028772" y="7104979"/>
            <a:ext cx="16230545" cy="0"/>
          </a:xfrm>
          <a:prstGeom prst="line">
            <a:avLst/>
          </a:prstGeom>
          <a:ln cap="rnd" w="47625">
            <a:solidFill>
              <a:srgbClr val="FFFFFF"/>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388" t="0" r="3388" b="0"/>
          <a:stretch>
            <a:fillRect/>
          </a:stretch>
        </p:blipFill>
        <p:spPr>
          <a:xfrm flipH="false" flipV="false" rot="0">
            <a:off x="14060760" y="376823"/>
            <a:ext cx="4057516" cy="3530957"/>
          </a:xfrm>
          <a:prstGeom prst="rect">
            <a:avLst/>
          </a:prstGeom>
        </p:spPr>
      </p:pic>
      <p:sp>
        <p:nvSpPr>
          <p:cNvPr name="AutoShape 3" id="3"/>
          <p:cNvSpPr/>
          <p:nvPr/>
        </p:nvSpPr>
        <p:spPr>
          <a:xfrm rot="12849">
            <a:off x="901307" y="4400301"/>
            <a:ext cx="15288212" cy="0"/>
          </a:xfrm>
          <a:prstGeom prst="line">
            <a:avLst/>
          </a:prstGeom>
          <a:ln cap="rnd" w="47625">
            <a:solidFill>
              <a:srgbClr val="FFFFFF"/>
            </a:solidFill>
            <a:prstDash val="solid"/>
            <a:headEnd type="none" len="sm" w="sm"/>
            <a:tailEnd type="none" len="sm" w="sm"/>
          </a:ln>
        </p:spPr>
      </p:sp>
      <p:sp>
        <p:nvSpPr>
          <p:cNvPr name="AutoShape 4" id="4"/>
          <p:cNvSpPr/>
          <p:nvPr/>
        </p:nvSpPr>
        <p:spPr>
          <a:xfrm rot="5920">
            <a:off x="1028689" y="7111652"/>
            <a:ext cx="15288054" cy="0"/>
          </a:xfrm>
          <a:prstGeom prst="line">
            <a:avLst/>
          </a:prstGeom>
          <a:ln cap="rnd" w="47625">
            <a:solidFill>
              <a:srgbClr val="FFFFFF"/>
            </a:solidFill>
            <a:prstDash val="solid"/>
            <a:headEnd type="none" len="sm" w="sm"/>
            <a:tailEnd type="none" len="sm" w="sm"/>
          </a:ln>
        </p:spPr>
      </p:sp>
      <p:sp>
        <p:nvSpPr>
          <p:cNvPr name="TextBox 5" id="5"/>
          <p:cNvSpPr txBox="true"/>
          <p:nvPr/>
        </p:nvSpPr>
        <p:spPr>
          <a:xfrm rot="0">
            <a:off x="1028700" y="1028700"/>
            <a:ext cx="14160265" cy="723900"/>
          </a:xfrm>
          <a:prstGeom prst="rect">
            <a:avLst/>
          </a:prstGeom>
        </p:spPr>
        <p:txBody>
          <a:bodyPr anchor="t" rtlCol="false" tIns="0" lIns="0" bIns="0" rIns="0">
            <a:spAutoFit/>
          </a:bodyPr>
          <a:lstStyle/>
          <a:p>
            <a:pPr>
              <a:lnSpc>
                <a:spcPts val="5730"/>
              </a:lnSpc>
            </a:pPr>
            <a:r>
              <a:rPr lang="en-US" sz="4775">
                <a:solidFill>
                  <a:srgbClr val="FFFFFF"/>
                </a:solidFill>
                <a:latin typeface="Montserrat Semi-Bold"/>
              </a:rPr>
              <a:t>C</a:t>
            </a:r>
            <a:r>
              <a:rPr lang="en-US" sz="4775">
                <a:solidFill>
                  <a:srgbClr val="FFFFFF"/>
                </a:solidFill>
                <a:latin typeface="Montserrat Semi-Bold"/>
              </a:rPr>
              <a:t>ollaborative Filtering:</a:t>
            </a:r>
          </a:p>
        </p:txBody>
      </p:sp>
      <p:sp>
        <p:nvSpPr>
          <p:cNvPr name="TextBox 6" id="6"/>
          <p:cNvSpPr txBox="true"/>
          <p:nvPr/>
        </p:nvSpPr>
        <p:spPr>
          <a:xfrm rot="0">
            <a:off x="901271" y="1980231"/>
            <a:ext cx="12903839" cy="2162810"/>
          </a:xfrm>
          <a:prstGeom prst="rect">
            <a:avLst/>
          </a:prstGeom>
        </p:spPr>
        <p:txBody>
          <a:bodyPr anchor="t" rtlCol="false" tIns="0" lIns="0" bIns="0" rIns="0">
            <a:spAutoFit/>
          </a:bodyPr>
          <a:lstStyle/>
          <a:p>
            <a:pPr algn="just">
              <a:lnSpc>
                <a:spcPts val="2860"/>
              </a:lnSpc>
            </a:pPr>
            <a:r>
              <a:rPr lang="en-US" sz="2200">
                <a:solidFill>
                  <a:srgbClr val="FFFFFF"/>
                </a:solidFill>
                <a:latin typeface="Montserrat"/>
              </a:rPr>
              <a:t>This filtering </a:t>
            </a:r>
            <a:r>
              <a:rPr lang="en-US" sz="2200">
                <a:solidFill>
                  <a:srgbClr val="FFFFFF"/>
                </a:solidFill>
                <a:latin typeface="Montserrat"/>
              </a:rPr>
              <a:t>method is usually based on collecting and analyzing information on user’s behaviors, their activities or preferences, and predicting what they will like based on the similarity with other users. A key advantage of the collaborative filtering approach is that it does not rely on machine analyzable content and thus it is capable of accurately recommending complex items such as movies without requiring an “understanding” of the item itself.</a:t>
            </a:r>
          </a:p>
        </p:txBody>
      </p:sp>
      <p:sp>
        <p:nvSpPr>
          <p:cNvPr name="TextBox 7" id="7"/>
          <p:cNvSpPr txBox="true"/>
          <p:nvPr/>
        </p:nvSpPr>
        <p:spPr>
          <a:xfrm rot="0">
            <a:off x="1028700" y="7428837"/>
            <a:ext cx="3461953" cy="843280"/>
          </a:xfrm>
          <a:prstGeom prst="rect">
            <a:avLst/>
          </a:prstGeom>
        </p:spPr>
        <p:txBody>
          <a:bodyPr anchor="t" rtlCol="false" tIns="0" lIns="0" bIns="0" rIns="0">
            <a:spAutoFit/>
          </a:bodyPr>
          <a:lstStyle/>
          <a:p>
            <a:pPr algn="just">
              <a:lnSpc>
                <a:spcPts val="3380"/>
              </a:lnSpc>
            </a:pPr>
            <a:r>
              <a:rPr lang="en-US" sz="2600">
                <a:solidFill>
                  <a:srgbClr val="FFFFFF"/>
                </a:solidFill>
                <a:latin typeface="Montserrat Semi-Bold Bold"/>
              </a:rPr>
              <a:t>C</a:t>
            </a:r>
            <a:r>
              <a:rPr lang="en-US" sz="2600">
                <a:solidFill>
                  <a:srgbClr val="FFFFFF"/>
                </a:solidFill>
                <a:latin typeface="Montserrat Semi-Bold Bold"/>
              </a:rPr>
              <a:t>ontent-Based Filtering</a:t>
            </a:r>
          </a:p>
        </p:txBody>
      </p:sp>
      <p:sp>
        <p:nvSpPr>
          <p:cNvPr name="TextBox 8" id="8"/>
          <p:cNvSpPr txBox="true"/>
          <p:nvPr/>
        </p:nvSpPr>
        <p:spPr>
          <a:xfrm rot="0">
            <a:off x="4711159" y="7400262"/>
            <a:ext cx="11605593" cy="2790825"/>
          </a:xfrm>
          <a:prstGeom prst="rect">
            <a:avLst/>
          </a:prstGeom>
        </p:spPr>
        <p:txBody>
          <a:bodyPr anchor="t" rtlCol="false" tIns="0" lIns="0" bIns="0" rIns="0">
            <a:spAutoFit/>
          </a:bodyPr>
          <a:lstStyle/>
          <a:p>
            <a:pPr algn="just">
              <a:lnSpc>
                <a:spcPts val="3149"/>
              </a:lnSpc>
            </a:pPr>
            <a:r>
              <a:rPr lang="en-US" sz="2250">
                <a:solidFill>
                  <a:srgbClr val="FFFFFF"/>
                </a:solidFill>
                <a:latin typeface="Montserrat"/>
              </a:rPr>
              <a:t>Th</a:t>
            </a:r>
            <a:r>
              <a:rPr lang="en-US" sz="2250">
                <a:solidFill>
                  <a:srgbClr val="FFFFFF"/>
                </a:solidFill>
                <a:latin typeface="Montserrat"/>
              </a:rPr>
              <a:t>e algorithm recommends a product that is similar to those which used as watched. In simple words, In this algorithm, we try to find item which look alike (similar ages, categories ...).</a:t>
            </a:r>
          </a:p>
          <a:p>
            <a:pPr algn="just">
              <a:lnSpc>
                <a:spcPts val="3149"/>
              </a:lnSpc>
            </a:pPr>
            <a:r>
              <a:rPr lang="en-US" sz="2250">
                <a:solidFill>
                  <a:srgbClr val="FFFFFF"/>
                </a:solidFill>
                <a:latin typeface="Montserrat"/>
              </a:rPr>
              <a:t>it only looked at the similarity between the content and does not focus on the person who is reading it. this system recommends the book which has the highest score based on past preferences.</a:t>
            </a:r>
          </a:p>
          <a:p>
            <a:pPr algn="just">
              <a:lnSpc>
                <a:spcPts val="3149"/>
              </a:lnSpc>
            </a:pPr>
          </a:p>
        </p:txBody>
      </p:sp>
      <p:sp>
        <p:nvSpPr>
          <p:cNvPr name="TextBox 9" id="9"/>
          <p:cNvSpPr txBox="true"/>
          <p:nvPr/>
        </p:nvSpPr>
        <p:spPr>
          <a:xfrm rot="0">
            <a:off x="1028659" y="5334013"/>
            <a:ext cx="3461953" cy="1271905"/>
          </a:xfrm>
          <a:prstGeom prst="rect">
            <a:avLst/>
          </a:prstGeom>
        </p:spPr>
        <p:txBody>
          <a:bodyPr anchor="t" rtlCol="false" tIns="0" lIns="0" bIns="0" rIns="0">
            <a:spAutoFit/>
          </a:bodyPr>
          <a:lstStyle/>
          <a:p>
            <a:pPr algn="just">
              <a:lnSpc>
                <a:spcPts val="3380"/>
              </a:lnSpc>
            </a:pPr>
            <a:r>
              <a:rPr lang="en-US" sz="2600">
                <a:solidFill>
                  <a:srgbClr val="FFFFFF"/>
                </a:solidFill>
                <a:latin typeface="Montserrat Semi-Bold Bold"/>
              </a:rPr>
              <a:t>Coll</a:t>
            </a:r>
            <a:r>
              <a:rPr lang="en-US" sz="2600">
                <a:solidFill>
                  <a:srgbClr val="FFFFFF"/>
                </a:solidFill>
                <a:latin typeface="Montserrat Semi-Bold Bold"/>
              </a:rPr>
              <a:t>aborative-based Filtering :</a:t>
            </a:r>
          </a:p>
          <a:p>
            <a:pPr algn="r">
              <a:lnSpc>
                <a:spcPts val="3380"/>
              </a:lnSpc>
            </a:pPr>
          </a:p>
        </p:txBody>
      </p:sp>
      <p:sp>
        <p:nvSpPr>
          <p:cNvPr name="TextBox 10" id="10"/>
          <p:cNvSpPr txBox="true"/>
          <p:nvPr/>
        </p:nvSpPr>
        <p:spPr>
          <a:xfrm rot="0">
            <a:off x="4683941" y="4588506"/>
            <a:ext cx="11632811" cy="2228850"/>
          </a:xfrm>
          <a:prstGeom prst="rect">
            <a:avLst/>
          </a:prstGeom>
        </p:spPr>
        <p:txBody>
          <a:bodyPr anchor="t" rtlCol="false" tIns="0" lIns="0" bIns="0" rIns="0">
            <a:spAutoFit/>
          </a:bodyPr>
          <a:lstStyle/>
          <a:p>
            <a:pPr algn="just">
              <a:lnSpc>
                <a:spcPts val="3149"/>
              </a:lnSpc>
            </a:pPr>
            <a:r>
              <a:rPr lang="en-US" sz="2250">
                <a:solidFill>
                  <a:srgbClr val="FFFFFF"/>
                </a:solidFill>
                <a:latin typeface="Montserrat"/>
              </a:rPr>
              <a:t>Collabo</a:t>
            </a:r>
            <a:r>
              <a:rPr lang="en-US" sz="2250">
                <a:solidFill>
                  <a:srgbClr val="FFFFFF"/>
                </a:solidFill>
                <a:latin typeface="Montserrat"/>
              </a:rPr>
              <a:t>rative based filtering recommender systems are based on past interactions of users and target items. In simple words here, we try to search for the look-alike customers and offer products based on what his or her lookalike has chosen.</a:t>
            </a:r>
          </a:p>
          <a:p>
            <a:pPr algn="just">
              <a:lnSpc>
                <a:spcPts val="1890"/>
              </a:lnSpc>
            </a:pPr>
          </a:p>
          <a:p>
            <a:pPr algn="just">
              <a:lnSpc>
                <a:spcPts val="3149"/>
              </a:lnSpc>
            </a:pPr>
            <a:r>
              <a:rPr lang="en-US" sz="2250">
                <a:solidFill>
                  <a:srgbClr val="FFFFFF"/>
                </a:solidFill>
                <a:latin typeface="Montserrat"/>
              </a:rPr>
              <a:t>Exemple : Youtube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sp>
        <p:nvSpPr>
          <p:cNvPr name="AutoShape 2" id="2"/>
          <p:cNvSpPr/>
          <p:nvPr/>
        </p:nvSpPr>
        <p:spPr>
          <a:xfrm rot="1585">
            <a:off x="882380" y="1259611"/>
            <a:ext cx="16217975"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882380" y="1643621"/>
            <a:ext cx="3461953" cy="1253490"/>
          </a:xfrm>
          <a:prstGeom prst="rect">
            <a:avLst/>
          </a:prstGeom>
        </p:spPr>
        <p:txBody>
          <a:bodyPr anchor="t" rtlCol="false" tIns="0" lIns="0" bIns="0" rIns="0">
            <a:spAutoFit/>
          </a:bodyPr>
          <a:lstStyle/>
          <a:p>
            <a:pPr>
              <a:lnSpc>
                <a:spcPts val="3315"/>
              </a:lnSpc>
            </a:pPr>
            <a:r>
              <a:rPr lang="en-US" sz="2550">
                <a:solidFill>
                  <a:srgbClr val="000000"/>
                </a:solidFill>
                <a:latin typeface="Montserrat Semi-Bold Bold"/>
              </a:rPr>
              <a:t>Hybrid Filt</a:t>
            </a:r>
            <a:r>
              <a:rPr lang="en-US" sz="2550">
                <a:solidFill>
                  <a:srgbClr val="000000"/>
                </a:solidFill>
                <a:latin typeface="Montserrat Semi-Bold Bold"/>
              </a:rPr>
              <a:t>ering Method :</a:t>
            </a:r>
          </a:p>
          <a:p>
            <a:pPr algn="r">
              <a:lnSpc>
                <a:spcPts val="3315"/>
              </a:lnSpc>
            </a:pPr>
          </a:p>
        </p:txBody>
      </p:sp>
      <p:sp>
        <p:nvSpPr>
          <p:cNvPr name="AutoShape 4" id="4"/>
          <p:cNvSpPr/>
          <p:nvPr/>
        </p:nvSpPr>
        <p:spPr>
          <a:xfrm rot="-6995">
            <a:off x="882387" y="2792140"/>
            <a:ext cx="16218007" cy="0"/>
          </a:xfrm>
          <a:prstGeom prst="line">
            <a:avLst/>
          </a:prstGeom>
          <a:ln cap="rnd" w="9525">
            <a:solidFill>
              <a:srgbClr val="000000"/>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5134187" y="3668021"/>
            <a:ext cx="8011313" cy="5632954"/>
          </a:xfrm>
          <a:prstGeom prst="rect">
            <a:avLst/>
          </a:prstGeom>
        </p:spPr>
      </p:pic>
      <p:sp>
        <p:nvSpPr>
          <p:cNvPr name="TextBox 6" id="6"/>
          <p:cNvSpPr txBox="true"/>
          <p:nvPr/>
        </p:nvSpPr>
        <p:spPr>
          <a:xfrm rot="0">
            <a:off x="4473378" y="1524534"/>
            <a:ext cx="11749521" cy="1190625"/>
          </a:xfrm>
          <a:prstGeom prst="rect">
            <a:avLst/>
          </a:prstGeom>
        </p:spPr>
        <p:txBody>
          <a:bodyPr anchor="t" rtlCol="false" tIns="0" lIns="0" bIns="0" rIns="0">
            <a:spAutoFit/>
          </a:bodyPr>
          <a:lstStyle/>
          <a:p>
            <a:pPr algn="just">
              <a:lnSpc>
                <a:spcPts val="3149"/>
              </a:lnSpc>
            </a:pPr>
            <a:r>
              <a:rPr lang="en-US" sz="2250">
                <a:solidFill>
                  <a:srgbClr val="000000"/>
                </a:solidFill>
                <a:latin typeface="Montserrat"/>
              </a:rPr>
              <a:t>It i</a:t>
            </a:r>
            <a:r>
              <a:rPr lang="en-US" sz="2250">
                <a:solidFill>
                  <a:srgbClr val="000000"/>
                </a:solidFill>
                <a:latin typeface="Montserrat"/>
              </a:rPr>
              <a:t>s basically a combination of both of the above methods. It is a too complex model which recommends product based on your history as well as based on similar users.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595715" y="3012766"/>
            <a:ext cx="17096570" cy="6245534"/>
            <a:chOff x="0" y="0"/>
            <a:chExt cx="22795427" cy="8327379"/>
          </a:xfrm>
        </p:grpSpPr>
        <p:pic>
          <p:nvPicPr>
            <p:cNvPr name="Picture 3" id="3"/>
            <p:cNvPicPr>
              <a:picLocks noChangeAspect="true"/>
            </p:cNvPicPr>
            <p:nvPr/>
          </p:nvPicPr>
          <p:blipFill>
            <a:blip r:embed="rId2"/>
            <a:srcRect l="0" t="128" r="0" b="128"/>
            <a:stretch>
              <a:fillRect/>
            </a:stretch>
          </p:blipFill>
          <p:spPr>
            <a:xfrm>
              <a:off x="0" y="0"/>
              <a:ext cx="22795427" cy="8327379"/>
            </a:xfrm>
            <a:prstGeom prst="rect">
              <a:avLst/>
            </a:prstGeom>
          </p:spPr>
        </p:pic>
      </p:grpSp>
      <p:sp>
        <p:nvSpPr>
          <p:cNvPr name="TextBox 4" id="4"/>
          <p:cNvSpPr txBox="true"/>
          <p:nvPr/>
        </p:nvSpPr>
        <p:spPr>
          <a:xfrm rot="0">
            <a:off x="595715" y="1279361"/>
            <a:ext cx="13233029" cy="533400"/>
          </a:xfrm>
          <a:prstGeom prst="rect">
            <a:avLst/>
          </a:prstGeom>
        </p:spPr>
        <p:txBody>
          <a:bodyPr anchor="t" rtlCol="false" tIns="0" lIns="0" bIns="0" rIns="0">
            <a:spAutoFit/>
          </a:bodyPr>
          <a:lstStyle/>
          <a:p>
            <a:pPr algn="just">
              <a:lnSpc>
                <a:spcPts val="4217"/>
              </a:lnSpc>
            </a:pPr>
            <a:r>
              <a:rPr lang="en-US" sz="3514">
                <a:solidFill>
                  <a:srgbClr val="FFFFFF"/>
                </a:solidFill>
                <a:latin typeface="Montserrat Semi-Bold"/>
              </a:rPr>
              <a:t>Si</a:t>
            </a:r>
            <a:r>
              <a:rPr lang="en-US" sz="3514">
                <a:solidFill>
                  <a:srgbClr val="FFFFFF"/>
                </a:solidFill>
                <a:latin typeface="Montserrat Semi-Bold"/>
              </a:rPr>
              <a:t>mple Popularity based Recommendation System :</a:t>
            </a:r>
          </a:p>
        </p:txBody>
      </p:sp>
      <p:sp>
        <p:nvSpPr>
          <p:cNvPr name="TextBox 5" id="5"/>
          <p:cNvSpPr txBox="true"/>
          <p:nvPr/>
        </p:nvSpPr>
        <p:spPr>
          <a:xfrm rot="0">
            <a:off x="595715" y="1972758"/>
            <a:ext cx="12133136" cy="497839"/>
          </a:xfrm>
          <a:prstGeom prst="rect">
            <a:avLst/>
          </a:prstGeom>
        </p:spPr>
        <p:txBody>
          <a:bodyPr anchor="t" rtlCol="false" tIns="0" lIns="0" bIns="0" rIns="0">
            <a:spAutoFit/>
          </a:bodyPr>
          <a:lstStyle/>
          <a:p>
            <a:pPr>
              <a:lnSpc>
                <a:spcPts val="4060"/>
              </a:lnSpc>
            </a:pPr>
            <a:r>
              <a:rPr lang="en-US" sz="2900">
                <a:solidFill>
                  <a:srgbClr val="000000"/>
                </a:solidFill>
                <a:latin typeface="Open Sans"/>
              </a:rPr>
              <a:t>Rec</a:t>
            </a:r>
            <a:r>
              <a:rPr lang="en-US" sz="2900">
                <a:solidFill>
                  <a:srgbClr val="000000"/>
                </a:solidFill>
                <a:latin typeface="Open Sans"/>
              </a:rPr>
              <a:t>ommendations based on ratings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9" t="0" r="349" b="0"/>
          <a:stretch>
            <a:fillRect/>
          </a:stretch>
        </p:blipFill>
        <p:spPr>
          <a:xfrm flipH="false" flipV="false" rot="0">
            <a:off x="1028700" y="3243003"/>
            <a:ext cx="16228965" cy="5565930"/>
          </a:xfrm>
          <a:prstGeom prst="rect">
            <a:avLst/>
          </a:prstGeom>
        </p:spPr>
      </p:pic>
      <p:sp>
        <p:nvSpPr>
          <p:cNvPr name="TextBox 3" id="3"/>
          <p:cNvSpPr txBox="true"/>
          <p:nvPr/>
        </p:nvSpPr>
        <p:spPr>
          <a:xfrm rot="0">
            <a:off x="1028700" y="903684"/>
            <a:ext cx="13969334" cy="1114469"/>
          </a:xfrm>
          <a:prstGeom prst="rect">
            <a:avLst/>
          </a:prstGeom>
        </p:spPr>
        <p:txBody>
          <a:bodyPr anchor="t" rtlCol="false" tIns="0" lIns="0" bIns="0" rIns="0">
            <a:spAutoFit/>
          </a:bodyPr>
          <a:lstStyle/>
          <a:p>
            <a:pPr>
              <a:lnSpc>
                <a:spcPts val="4412"/>
              </a:lnSpc>
            </a:pPr>
            <a:r>
              <a:rPr lang="en-US" sz="3677">
                <a:solidFill>
                  <a:srgbClr val="FFFFFF"/>
                </a:solidFill>
                <a:latin typeface="Montserrat Semi-Bold"/>
              </a:rPr>
              <a:t>R</a:t>
            </a:r>
            <a:r>
              <a:rPr lang="en-US" sz="3677">
                <a:solidFill>
                  <a:srgbClr val="FFFFFF"/>
                </a:solidFill>
                <a:latin typeface="Montserrat Semi-Bold"/>
              </a:rPr>
              <a:t>ecommendation based on popularity</a:t>
            </a:r>
          </a:p>
          <a:p>
            <a:pPr>
              <a:lnSpc>
                <a:spcPts val="441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61" r="0" b="1661"/>
          <a:stretch>
            <a:fillRect/>
          </a:stretch>
        </p:blipFill>
        <p:spPr>
          <a:xfrm flipH="false" flipV="false" rot="0">
            <a:off x="595715" y="2677872"/>
            <a:ext cx="14049018" cy="2818302"/>
          </a:xfrm>
          <a:prstGeom prst="rect">
            <a:avLst/>
          </a:prstGeom>
        </p:spPr>
      </p:pic>
      <p:sp>
        <p:nvSpPr>
          <p:cNvPr name="TextBox 3" id="3"/>
          <p:cNvSpPr txBox="true"/>
          <p:nvPr/>
        </p:nvSpPr>
        <p:spPr>
          <a:xfrm rot="0">
            <a:off x="595715" y="1279361"/>
            <a:ext cx="13233029" cy="533400"/>
          </a:xfrm>
          <a:prstGeom prst="rect">
            <a:avLst/>
          </a:prstGeom>
        </p:spPr>
        <p:txBody>
          <a:bodyPr anchor="t" rtlCol="false" tIns="0" lIns="0" bIns="0" rIns="0">
            <a:spAutoFit/>
          </a:bodyPr>
          <a:lstStyle/>
          <a:p>
            <a:pPr algn="just">
              <a:lnSpc>
                <a:spcPts val="4217"/>
              </a:lnSpc>
            </a:pPr>
            <a:r>
              <a:rPr lang="en-US" sz="3514">
                <a:solidFill>
                  <a:srgbClr val="FFFFFF"/>
                </a:solidFill>
                <a:latin typeface="Montserrat Semi-Bold"/>
              </a:rPr>
              <a:t>Us</a:t>
            </a:r>
            <a:r>
              <a:rPr lang="en-US" sz="3514">
                <a:solidFill>
                  <a:srgbClr val="FFFFFF"/>
                </a:solidFill>
                <a:latin typeface="Montserrat Semi-Bold"/>
              </a:rPr>
              <a:t>er-based recommendation book system:</a:t>
            </a:r>
          </a:p>
        </p:txBody>
      </p:sp>
      <p:sp>
        <p:nvSpPr>
          <p:cNvPr name="TextBox 4" id="4"/>
          <p:cNvSpPr txBox="true"/>
          <p:nvPr/>
        </p:nvSpPr>
        <p:spPr>
          <a:xfrm rot="0">
            <a:off x="595715" y="1982283"/>
            <a:ext cx="16017903" cy="389253"/>
          </a:xfrm>
          <a:prstGeom prst="rect">
            <a:avLst/>
          </a:prstGeom>
        </p:spPr>
        <p:txBody>
          <a:bodyPr anchor="t" rtlCol="false" tIns="0" lIns="0" bIns="0" rIns="0">
            <a:spAutoFit/>
          </a:bodyPr>
          <a:lstStyle/>
          <a:p>
            <a:pPr>
              <a:lnSpc>
                <a:spcPts val="3220"/>
              </a:lnSpc>
            </a:pPr>
            <a:r>
              <a:rPr lang="en-US" sz="2300">
                <a:solidFill>
                  <a:srgbClr val="000000"/>
                </a:solidFill>
                <a:latin typeface="Open Sans"/>
              </a:rPr>
              <a:t>The functi</a:t>
            </a:r>
            <a:r>
              <a:rPr lang="en-US" sz="2300">
                <a:solidFill>
                  <a:srgbClr val="000000"/>
                </a:solidFill>
                <a:latin typeface="Open Sans"/>
              </a:rPr>
              <a:t>on findksimilarusers inputs user_id and ratings matrix and returns similarities and indices of k similar users.</a:t>
            </a:r>
          </a:p>
        </p:txBody>
      </p:sp>
      <p:sp>
        <p:nvSpPr>
          <p:cNvPr name="TextBox 5" id="5"/>
          <p:cNvSpPr txBox="true"/>
          <p:nvPr/>
        </p:nvSpPr>
        <p:spPr>
          <a:xfrm rot="0">
            <a:off x="595715" y="5807458"/>
            <a:ext cx="16017903" cy="1189353"/>
          </a:xfrm>
          <a:prstGeom prst="rect">
            <a:avLst/>
          </a:prstGeom>
        </p:spPr>
        <p:txBody>
          <a:bodyPr anchor="t" rtlCol="false" tIns="0" lIns="0" bIns="0" rIns="0">
            <a:spAutoFit/>
          </a:bodyPr>
          <a:lstStyle/>
          <a:p>
            <a:pPr marL="496585" indent="-248293" lvl="1">
              <a:lnSpc>
                <a:spcPts val="3220"/>
              </a:lnSpc>
              <a:buFont typeface="Arial"/>
              <a:buChar char="•"/>
            </a:pPr>
            <a:r>
              <a:rPr lang="en-US" sz="2300">
                <a:solidFill>
                  <a:srgbClr val="000000"/>
                </a:solidFill>
                <a:latin typeface="Open Sans"/>
              </a:rPr>
              <a:t>The functi</a:t>
            </a:r>
            <a:r>
              <a:rPr lang="en-US" sz="2300">
                <a:solidFill>
                  <a:srgbClr val="000000"/>
                </a:solidFill>
                <a:latin typeface="Open Sans"/>
              </a:rPr>
              <a:t>on predict_userbased predicts rating for specified user-item combination based on user-based approach..</a:t>
            </a:r>
          </a:p>
          <a:p>
            <a:pPr marL="496585" indent="-248293" lvl="1">
              <a:lnSpc>
                <a:spcPts val="3220"/>
              </a:lnSpc>
              <a:buFont typeface="Arial"/>
              <a:buChar char="•"/>
            </a:pPr>
            <a:r>
              <a:rPr lang="en-US" sz="2300">
                <a:solidFill>
                  <a:srgbClr val="000000"/>
                </a:solidFill>
                <a:latin typeface="Open Sans"/>
              </a:rPr>
              <a:t>Use any user from the list that we are getting.</a:t>
            </a:r>
          </a:p>
        </p:txBody>
      </p:sp>
      <p:sp>
        <p:nvSpPr>
          <p:cNvPr name="TextBox 6" id="6"/>
          <p:cNvSpPr txBox="true"/>
          <p:nvPr/>
        </p:nvSpPr>
        <p:spPr>
          <a:xfrm rot="0">
            <a:off x="595715" y="7123194"/>
            <a:ext cx="16017903" cy="1589404"/>
          </a:xfrm>
          <a:prstGeom prst="rect">
            <a:avLst/>
          </a:prstGeom>
        </p:spPr>
        <p:txBody>
          <a:bodyPr anchor="t" rtlCol="false" tIns="0" lIns="0" bIns="0" rIns="0">
            <a:spAutoFit/>
          </a:bodyPr>
          <a:lstStyle/>
          <a:p>
            <a:pPr algn="just" marL="496575" indent="-248288" lvl="1">
              <a:lnSpc>
                <a:spcPts val="3220"/>
              </a:lnSpc>
              <a:buFont typeface="Arial"/>
              <a:buChar char="•"/>
            </a:pPr>
            <a:r>
              <a:rPr lang="en-US" sz="2300">
                <a:solidFill>
                  <a:srgbClr val="000000"/>
                </a:solidFill>
                <a:latin typeface="Open Sans"/>
              </a:rPr>
              <a:t>The following functi</a:t>
            </a:r>
            <a:r>
              <a:rPr lang="en-US" sz="2300">
                <a:solidFill>
                  <a:srgbClr val="000000"/>
                </a:solidFill>
                <a:latin typeface="Open Sans"/>
              </a:rPr>
              <a:t>on utilises above functions to recommend items for item/user based approach and cosine/correlation. Recommendations are made if the predicted rating for an item is &gt;= to 6,and the items have not been rated already</a:t>
            </a:r>
          </a:p>
          <a:p>
            <a:pPr algn="just" marL="496575" indent="-248288" lvl="1">
              <a:lnSpc>
                <a:spcPts val="3220"/>
              </a:lnSpc>
              <a:buFont typeface="Arial"/>
              <a:buChar char="•"/>
            </a:pPr>
            <a:r>
              <a:rPr lang="en-US" sz="2300">
                <a:solidFill>
                  <a:srgbClr val="000000"/>
                </a:solidFill>
                <a:latin typeface="Open Sans"/>
              </a:rPr>
              <a:t>Checking for incorrect entries and getting the list User id that should be a valid integer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AE3D6"/>
        </a:solidFill>
      </p:bgPr>
    </p:bg>
    <p:spTree>
      <p:nvGrpSpPr>
        <p:cNvPr id="1" name=""/>
        <p:cNvGrpSpPr/>
        <p:nvPr/>
      </p:nvGrpSpPr>
      <p:grpSpPr>
        <a:xfrm>
          <a:off x="0" y="0"/>
          <a:ext cx="0" cy="0"/>
          <a:chOff x="0" y="0"/>
          <a:chExt cx="0" cy="0"/>
        </a:xfrm>
      </p:grpSpPr>
      <p:grpSp>
        <p:nvGrpSpPr>
          <p:cNvPr name="Group 2" id="2"/>
          <p:cNvGrpSpPr/>
          <p:nvPr/>
        </p:nvGrpSpPr>
        <p:grpSpPr>
          <a:xfrm rot="0">
            <a:off x="6865727" y="7101327"/>
            <a:ext cx="10393573" cy="2075810"/>
            <a:chOff x="0" y="0"/>
            <a:chExt cx="13858097" cy="2767746"/>
          </a:xfrm>
        </p:grpSpPr>
        <p:sp>
          <p:nvSpPr>
            <p:cNvPr name="TextBox 3" id="3"/>
            <p:cNvSpPr txBox="true"/>
            <p:nvPr/>
          </p:nvSpPr>
          <p:spPr>
            <a:xfrm rot="0">
              <a:off x="0" y="-3087"/>
              <a:ext cx="13858097" cy="1828800"/>
            </a:xfrm>
            <a:prstGeom prst="rect">
              <a:avLst/>
            </a:prstGeom>
          </p:spPr>
          <p:txBody>
            <a:bodyPr anchor="t" rtlCol="false" tIns="0" lIns="0" bIns="0" rIns="0">
              <a:spAutoFit/>
            </a:bodyPr>
            <a:lstStyle/>
            <a:p>
              <a:pPr algn="r">
                <a:lnSpc>
                  <a:spcPts val="10800"/>
                </a:lnSpc>
              </a:pPr>
              <a:r>
                <a:rPr lang="en-US" sz="9000">
                  <a:solidFill>
                    <a:srgbClr val="000000"/>
                  </a:solidFill>
                  <a:latin typeface="Montserrat Semi-Bold"/>
                </a:rPr>
                <a:t>Summary</a:t>
              </a:r>
            </a:p>
          </p:txBody>
        </p:sp>
        <p:sp>
          <p:nvSpPr>
            <p:cNvPr name="TextBox 4" id="4"/>
            <p:cNvSpPr txBox="true"/>
            <p:nvPr/>
          </p:nvSpPr>
          <p:spPr>
            <a:xfrm rot="0">
              <a:off x="0" y="2018446"/>
              <a:ext cx="13858097" cy="749300"/>
            </a:xfrm>
            <a:prstGeom prst="rect">
              <a:avLst/>
            </a:prstGeom>
          </p:spPr>
          <p:txBody>
            <a:bodyPr anchor="t" rtlCol="false" tIns="0" lIns="0" bIns="0" rIns="0">
              <a:spAutoFit/>
            </a:bodyPr>
            <a:lstStyle/>
            <a:p>
              <a:pPr algn="r">
                <a:lnSpc>
                  <a:spcPts val="4550"/>
                </a:lnSpc>
              </a:pPr>
              <a:r>
                <a:rPr lang="en-US" sz="3500">
                  <a:solidFill>
                    <a:srgbClr val="000000"/>
                  </a:solidFill>
                  <a:latin typeface="Montserrat"/>
                </a:rPr>
                <a:t>What are we going to talk about</a:t>
              </a:r>
            </a:p>
          </p:txBody>
        </p:sp>
      </p:grpSp>
      <p:grpSp>
        <p:nvGrpSpPr>
          <p:cNvPr name="Group 5" id="5"/>
          <p:cNvGrpSpPr/>
          <p:nvPr/>
        </p:nvGrpSpPr>
        <p:grpSpPr>
          <a:xfrm rot="0">
            <a:off x="1028700" y="869790"/>
            <a:ext cx="4232004" cy="2529285"/>
            <a:chOff x="0" y="0"/>
            <a:chExt cx="5642673" cy="3372380"/>
          </a:xfrm>
        </p:grpSpPr>
        <p:sp>
          <p:nvSpPr>
            <p:cNvPr name="TextBox 6" id="6"/>
            <p:cNvSpPr txBox="true"/>
            <p:nvPr/>
          </p:nvSpPr>
          <p:spPr>
            <a:xfrm rot="0">
              <a:off x="0" y="146228"/>
              <a:ext cx="5383645" cy="749212"/>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01</a:t>
              </a:r>
            </a:p>
          </p:txBody>
        </p:sp>
        <p:sp>
          <p:nvSpPr>
            <p:cNvPr name="TextBox 7" id="7"/>
            <p:cNvSpPr txBox="true"/>
            <p:nvPr/>
          </p:nvSpPr>
          <p:spPr>
            <a:xfrm rot="0">
              <a:off x="0" y="1037873"/>
              <a:ext cx="5383645" cy="1996440"/>
            </a:xfrm>
            <a:prstGeom prst="rect">
              <a:avLst/>
            </a:prstGeom>
          </p:spPr>
          <p:txBody>
            <a:bodyPr anchor="t" rtlCol="false" tIns="0" lIns="0" bIns="0" rIns="0">
              <a:spAutoFit/>
            </a:bodyPr>
            <a:lstStyle/>
            <a:p>
              <a:pPr>
                <a:lnSpc>
                  <a:spcPts val="3045"/>
                </a:lnSpc>
              </a:pPr>
              <a:r>
                <a:rPr lang="en-US" sz="2175">
                  <a:solidFill>
                    <a:srgbClr val="000000"/>
                  </a:solidFill>
                  <a:latin typeface="Montserrat"/>
                </a:rPr>
                <a:t>Data cleaning:</a:t>
              </a:r>
            </a:p>
            <a:p>
              <a:pPr>
                <a:lnSpc>
                  <a:spcPts val="3045"/>
                </a:lnSpc>
              </a:pPr>
              <a:r>
                <a:rPr lang="en-US" sz="2175">
                  <a:solidFill>
                    <a:srgbClr val="000000"/>
                  </a:solidFill>
                  <a:latin typeface="Montserrat"/>
                </a:rPr>
                <a:t>- Books</a:t>
              </a:r>
            </a:p>
            <a:p>
              <a:pPr>
                <a:lnSpc>
                  <a:spcPts val="3045"/>
                </a:lnSpc>
              </a:pPr>
              <a:r>
                <a:rPr lang="en-US" sz="2175">
                  <a:solidFill>
                    <a:srgbClr val="000000"/>
                  </a:solidFill>
                  <a:latin typeface="Montserrat"/>
                </a:rPr>
                <a:t>- Users</a:t>
              </a:r>
            </a:p>
            <a:p>
              <a:pPr>
                <a:lnSpc>
                  <a:spcPts val="3045"/>
                </a:lnSpc>
              </a:pPr>
              <a:r>
                <a:rPr lang="en-US" sz="2175">
                  <a:solidFill>
                    <a:srgbClr val="000000"/>
                  </a:solidFill>
                  <a:latin typeface="Montserrat"/>
                </a:rPr>
                <a:t>- Ratings</a:t>
              </a:r>
            </a:p>
          </p:txBody>
        </p:sp>
        <p:sp>
          <p:nvSpPr>
            <p:cNvPr name="AutoShape 8" id="8"/>
            <p:cNvSpPr/>
            <p:nvPr/>
          </p:nvSpPr>
          <p:spPr>
            <a:xfrm rot="0">
              <a:off x="0" y="0"/>
              <a:ext cx="5642673" cy="0"/>
            </a:xfrm>
            <a:prstGeom prst="line">
              <a:avLst/>
            </a:prstGeom>
            <a:ln cap="rnd" w="12700">
              <a:solidFill>
                <a:srgbClr val="000000"/>
              </a:solidFill>
              <a:prstDash val="solid"/>
              <a:headEnd type="none" len="sm" w="sm"/>
              <a:tailEnd type="none" len="sm" w="sm"/>
            </a:ln>
          </p:spPr>
        </p:sp>
      </p:grpSp>
      <p:grpSp>
        <p:nvGrpSpPr>
          <p:cNvPr name="Group 9" id="9"/>
          <p:cNvGrpSpPr/>
          <p:nvPr/>
        </p:nvGrpSpPr>
        <p:grpSpPr>
          <a:xfrm rot="0">
            <a:off x="1028700" y="3247097"/>
            <a:ext cx="4232004" cy="1766863"/>
            <a:chOff x="0" y="0"/>
            <a:chExt cx="5642673" cy="2355817"/>
          </a:xfrm>
        </p:grpSpPr>
        <p:sp>
          <p:nvSpPr>
            <p:cNvPr name="TextBox 10" id="10"/>
            <p:cNvSpPr txBox="true"/>
            <p:nvPr/>
          </p:nvSpPr>
          <p:spPr>
            <a:xfrm rot="0">
              <a:off x="0" y="152865"/>
              <a:ext cx="5383645" cy="749212"/>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04</a:t>
              </a:r>
            </a:p>
          </p:txBody>
        </p:sp>
        <p:sp>
          <p:nvSpPr>
            <p:cNvPr name="TextBox 11" id="11"/>
            <p:cNvSpPr txBox="true"/>
            <p:nvPr/>
          </p:nvSpPr>
          <p:spPr>
            <a:xfrm rot="0">
              <a:off x="0" y="1015703"/>
              <a:ext cx="5383645" cy="666750"/>
            </a:xfrm>
            <a:prstGeom prst="rect">
              <a:avLst/>
            </a:prstGeom>
          </p:spPr>
          <p:txBody>
            <a:bodyPr anchor="t" rtlCol="false" tIns="0" lIns="0" bIns="0" rIns="0">
              <a:spAutoFit/>
            </a:bodyPr>
            <a:lstStyle/>
            <a:p>
              <a:pPr>
                <a:lnSpc>
                  <a:spcPts val="4200"/>
                </a:lnSpc>
              </a:pPr>
              <a:r>
                <a:rPr lang="en-US" sz="3000">
                  <a:solidFill>
                    <a:srgbClr val="000000"/>
                  </a:solidFill>
                  <a:latin typeface="Montserrat"/>
                </a:rPr>
                <a:t>Tableau</a:t>
              </a:r>
            </a:p>
          </p:txBody>
        </p:sp>
        <p:sp>
          <p:nvSpPr>
            <p:cNvPr name="AutoShape 12" id="12"/>
            <p:cNvSpPr/>
            <p:nvPr/>
          </p:nvSpPr>
          <p:spPr>
            <a:xfrm rot="0">
              <a:off x="0" y="0"/>
              <a:ext cx="5642673" cy="0"/>
            </a:xfrm>
            <a:prstGeom prst="line">
              <a:avLst/>
            </a:prstGeom>
            <a:ln cap="rnd" w="12700">
              <a:solidFill>
                <a:srgbClr val="000000"/>
              </a:solidFill>
              <a:prstDash val="solid"/>
              <a:headEnd type="none" len="sm" w="sm"/>
              <a:tailEnd type="none" len="sm" w="sm"/>
            </a:ln>
          </p:spPr>
        </p:sp>
      </p:grpSp>
      <p:grpSp>
        <p:nvGrpSpPr>
          <p:cNvPr name="Group 13" id="13"/>
          <p:cNvGrpSpPr/>
          <p:nvPr/>
        </p:nvGrpSpPr>
        <p:grpSpPr>
          <a:xfrm rot="0">
            <a:off x="5872256" y="869790"/>
            <a:ext cx="4232004" cy="1344348"/>
            <a:chOff x="0" y="0"/>
            <a:chExt cx="5642673" cy="1792464"/>
          </a:xfrm>
        </p:grpSpPr>
        <p:sp>
          <p:nvSpPr>
            <p:cNvPr name="TextBox 14" id="14"/>
            <p:cNvSpPr txBox="true"/>
            <p:nvPr/>
          </p:nvSpPr>
          <p:spPr>
            <a:xfrm rot="0">
              <a:off x="0" y="146228"/>
              <a:ext cx="5383645" cy="749212"/>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02</a:t>
              </a:r>
            </a:p>
          </p:txBody>
        </p:sp>
        <p:sp>
          <p:nvSpPr>
            <p:cNvPr name="TextBox 15" id="15"/>
            <p:cNvSpPr txBox="true"/>
            <p:nvPr/>
          </p:nvSpPr>
          <p:spPr>
            <a:xfrm rot="0">
              <a:off x="0" y="1037873"/>
              <a:ext cx="5642673" cy="515620"/>
            </a:xfrm>
            <a:prstGeom prst="rect">
              <a:avLst/>
            </a:prstGeom>
          </p:spPr>
          <p:txBody>
            <a:bodyPr anchor="t" rtlCol="false" tIns="0" lIns="0" bIns="0" rIns="0">
              <a:spAutoFit/>
            </a:bodyPr>
            <a:lstStyle/>
            <a:p>
              <a:pPr>
                <a:lnSpc>
                  <a:spcPts val="3359"/>
                </a:lnSpc>
              </a:pPr>
              <a:r>
                <a:rPr lang="en-US" sz="2400">
                  <a:solidFill>
                    <a:srgbClr val="000000"/>
                  </a:solidFill>
                  <a:latin typeface="Montserrat"/>
                </a:rPr>
                <a:t>Exploratory analysis</a:t>
              </a:r>
            </a:p>
          </p:txBody>
        </p:sp>
        <p:sp>
          <p:nvSpPr>
            <p:cNvPr name="AutoShape 16" id="16"/>
            <p:cNvSpPr/>
            <p:nvPr/>
          </p:nvSpPr>
          <p:spPr>
            <a:xfrm rot="0">
              <a:off x="0" y="0"/>
              <a:ext cx="5642673" cy="0"/>
            </a:xfrm>
            <a:prstGeom prst="line">
              <a:avLst/>
            </a:prstGeom>
            <a:ln cap="rnd" w="12700">
              <a:solidFill>
                <a:srgbClr val="000000"/>
              </a:solidFill>
              <a:prstDash val="solid"/>
              <a:headEnd type="none" len="sm" w="sm"/>
              <a:tailEnd type="none" len="sm" w="sm"/>
            </a:ln>
          </p:spPr>
        </p:sp>
      </p:grpSp>
      <p:grpSp>
        <p:nvGrpSpPr>
          <p:cNvPr name="Group 17" id="17"/>
          <p:cNvGrpSpPr/>
          <p:nvPr/>
        </p:nvGrpSpPr>
        <p:grpSpPr>
          <a:xfrm rot="0">
            <a:off x="5872256" y="3247097"/>
            <a:ext cx="4232004" cy="1252414"/>
            <a:chOff x="0" y="0"/>
            <a:chExt cx="5642673" cy="1669885"/>
          </a:xfrm>
        </p:grpSpPr>
        <p:sp>
          <p:nvSpPr>
            <p:cNvPr name="TextBox 18" id="18"/>
            <p:cNvSpPr txBox="true"/>
            <p:nvPr/>
          </p:nvSpPr>
          <p:spPr>
            <a:xfrm rot="0">
              <a:off x="0" y="152865"/>
              <a:ext cx="5383645" cy="749212"/>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05</a:t>
              </a:r>
            </a:p>
          </p:txBody>
        </p:sp>
        <p:sp>
          <p:nvSpPr>
            <p:cNvPr name="TextBox 19" id="19"/>
            <p:cNvSpPr txBox="true"/>
            <p:nvPr/>
          </p:nvSpPr>
          <p:spPr>
            <a:xfrm rot="0">
              <a:off x="0" y="1015703"/>
              <a:ext cx="5383645" cy="666750"/>
            </a:xfrm>
            <a:prstGeom prst="rect">
              <a:avLst/>
            </a:prstGeom>
          </p:spPr>
          <p:txBody>
            <a:bodyPr anchor="t" rtlCol="false" tIns="0" lIns="0" bIns="0" rIns="0">
              <a:spAutoFit/>
            </a:bodyPr>
            <a:lstStyle/>
            <a:p>
              <a:pPr>
                <a:lnSpc>
                  <a:spcPts val="4200"/>
                </a:lnSpc>
              </a:pPr>
              <a:r>
                <a:rPr lang="en-US" sz="3000">
                  <a:solidFill>
                    <a:srgbClr val="000000"/>
                  </a:solidFill>
                  <a:latin typeface="Montserrat"/>
                </a:rPr>
                <a:t>Conclusion</a:t>
              </a:r>
            </a:p>
          </p:txBody>
        </p:sp>
        <p:sp>
          <p:nvSpPr>
            <p:cNvPr name="AutoShape 20" id="20"/>
            <p:cNvSpPr/>
            <p:nvPr/>
          </p:nvSpPr>
          <p:spPr>
            <a:xfrm rot="0">
              <a:off x="0" y="0"/>
              <a:ext cx="5642673" cy="0"/>
            </a:xfrm>
            <a:prstGeom prst="line">
              <a:avLst/>
            </a:prstGeom>
            <a:ln cap="rnd" w="12700">
              <a:solidFill>
                <a:srgbClr val="000000"/>
              </a:solidFill>
              <a:prstDash val="solid"/>
              <a:headEnd type="none" len="sm" w="sm"/>
              <a:tailEnd type="none" len="sm" w="sm"/>
            </a:ln>
          </p:spPr>
        </p:sp>
      </p:grpSp>
      <p:grpSp>
        <p:nvGrpSpPr>
          <p:cNvPr name="Group 21" id="21"/>
          <p:cNvGrpSpPr/>
          <p:nvPr/>
        </p:nvGrpSpPr>
        <p:grpSpPr>
          <a:xfrm rot="0">
            <a:off x="10640695" y="869790"/>
            <a:ext cx="4232004" cy="1788154"/>
            <a:chOff x="0" y="0"/>
            <a:chExt cx="5642673" cy="2384205"/>
          </a:xfrm>
        </p:grpSpPr>
        <p:sp>
          <p:nvSpPr>
            <p:cNvPr name="TextBox 22" id="22"/>
            <p:cNvSpPr txBox="true"/>
            <p:nvPr/>
          </p:nvSpPr>
          <p:spPr>
            <a:xfrm rot="0">
              <a:off x="0" y="146228"/>
              <a:ext cx="5383645" cy="749212"/>
            </a:xfrm>
            <a:prstGeom prst="rect">
              <a:avLst/>
            </a:prstGeom>
          </p:spPr>
          <p:txBody>
            <a:bodyPr anchor="t" rtlCol="false" tIns="0" lIns="0" bIns="0" rIns="0">
              <a:spAutoFit/>
            </a:bodyPr>
            <a:lstStyle/>
            <a:p>
              <a:pPr>
                <a:lnSpc>
                  <a:spcPts val="4550"/>
                </a:lnSpc>
              </a:pPr>
              <a:r>
                <a:rPr lang="en-US" sz="3500">
                  <a:solidFill>
                    <a:srgbClr val="000000"/>
                  </a:solidFill>
                  <a:latin typeface="Montserrat Bold"/>
                </a:rPr>
                <a:t>03</a:t>
              </a:r>
            </a:p>
          </p:txBody>
        </p:sp>
        <p:sp>
          <p:nvSpPr>
            <p:cNvPr name="TextBox 23" id="23"/>
            <p:cNvSpPr txBox="true"/>
            <p:nvPr/>
          </p:nvSpPr>
          <p:spPr>
            <a:xfrm rot="0">
              <a:off x="0" y="1018823"/>
              <a:ext cx="5383645" cy="1377950"/>
            </a:xfrm>
            <a:prstGeom prst="rect">
              <a:avLst/>
            </a:prstGeom>
          </p:spPr>
          <p:txBody>
            <a:bodyPr anchor="t" rtlCol="false" tIns="0" lIns="0" bIns="0" rIns="0">
              <a:spAutoFit/>
            </a:bodyPr>
            <a:lstStyle/>
            <a:p>
              <a:pPr>
                <a:lnSpc>
                  <a:spcPts val="4200"/>
                </a:lnSpc>
              </a:pPr>
              <a:r>
                <a:rPr lang="en-US" sz="3000">
                  <a:solidFill>
                    <a:srgbClr val="000000"/>
                  </a:solidFill>
                  <a:latin typeface="Montserrat"/>
                </a:rPr>
                <a:t>Recommendation </a:t>
              </a:r>
            </a:p>
            <a:p>
              <a:pPr>
                <a:lnSpc>
                  <a:spcPts val="4200"/>
                </a:lnSpc>
              </a:pPr>
              <a:r>
                <a:rPr lang="en-US" sz="3000">
                  <a:solidFill>
                    <a:srgbClr val="000000"/>
                  </a:solidFill>
                  <a:latin typeface="Montserrat"/>
                </a:rPr>
                <a:t>System</a:t>
              </a:r>
            </a:p>
          </p:txBody>
        </p:sp>
        <p:sp>
          <p:nvSpPr>
            <p:cNvPr name="AutoShape 24" id="24"/>
            <p:cNvSpPr/>
            <p:nvPr/>
          </p:nvSpPr>
          <p:spPr>
            <a:xfrm rot="0">
              <a:off x="0" y="0"/>
              <a:ext cx="5642673" cy="0"/>
            </a:xfrm>
            <a:prstGeom prst="line">
              <a:avLst/>
            </a:prstGeom>
            <a:ln cap="rnd" w="12700">
              <a:solidFill>
                <a:srgbClr val="000000"/>
              </a:solidFill>
              <a:prstDash val="solid"/>
              <a:headEnd type="none" len="sm" w="sm"/>
              <a:tailEnd type="none" len="sm" w="sm"/>
            </a:ln>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54" r="0" b="20954"/>
          <a:stretch>
            <a:fillRect/>
          </a:stretch>
        </p:blipFill>
        <p:spPr>
          <a:xfrm flipH="false" flipV="false" rot="0">
            <a:off x="1028700" y="3558110"/>
            <a:ext cx="11934826" cy="1948805"/>
          </a:xfrm>
          <a:prstGeom prst="rect">
            <a:avLst/>
          </a:prstGeom>
        </p:spPr>
      </p:pic>
      <p:sp>
        <p:nvSpPr>
          <p:cNvPr name="TextBox 3" id="3"/>
          <p:cNvSpPr txBox="true"/>
          <p:nvPr/>
        </p:nvSpPr>
        <p:spPr>
          <a:xfrm rot="0">
            <a:off x="1028700" y="903684"/>
            <a:ext cx="13969334" cy="557235"/>
          </a:xfrm>
          <a:prstGeom prst="rect">
            <a:avLst/>
          </a:prstGeom>
        </p:spPr>
        <p:txBody>
          <a:bodyPr anchor="t" rtlCol="false" tIns="0" lIns="0" bIns="0" rIns="0">
            <a:spAutoFit/>
          </a:bodyPr>
          <a:lstStyle/>
          <a:p>
            <a:pPr>
              <a:lnSpc>
                <a:spcPts val="4412"/>
              </a:lnSpc>
            </a:pPr>
            <a:r>
              <a:rPr lang="en-US" sz="3677">
                <a:solidFill>
                  <a:srgbClr val="FFFFFF"/>
                </a:solidFill>
                <a:latin typeface="Montserrat Semi-Bold"/>
              </a:rPr>
              <a:t>Collab</a:t>
            </a:r>
            <a:r>
              <a:rPr lang="en-US" sz="3677">
                <a:solidFill>
                  <a:srgbClr val="FFFFFF"/>
                </a:solidFill>
                <a:latin typeface="Montserrat Semi-Bold"/>
              </a:rPr>
              <a:t>orative Filtering Using k-Nearest Neighbors (kNN)</a:t>
            </a:r>
          </a:p>
        </p:txBody>
      </p:sp>
      <p:sp>
        <p:nvSpPr>
          <p:cNvPr name="TextBox 4" id="4"/>
          <p:cNvSpPr txBox="true"/>
          <p:nvPr/>
        </p:nvSpPr>
        <p:spPr>
          <a:xfrm rot="0">
            <a:off x="1028700" y="2008563"/>
            <a:ext cx="16230600" cy="815339"/>
          </a:xfrm>
          <a:prstGeom prst="rect">
            <a:avLst/>
          </a:prstGeom>
        </p:spPr>
        <p:txBody>
          <a:bodyPr anchor="t" rtlCol="false" tIns="0" lIns="0" bIns="0" rIns="0">
            <a:spAutoFit/>
          </a:bodyPr>
          <a:lstStyle/>
          <a:p>
            <a:pPr>
              <a:lnSpc>
                <a:spcPts val="3360"/>
              </a:lnSpc>
            </a:pPr>
            <a:r>
              <a:rPr lang="en-US" sz="2400">
                <a:solidFill>
                  <a:srgbClr val="FFFFFF"/>
                </a:solidFill>
                <a:latin typeface="Open Sans Light"/>
              </a:rPr>
              <a:t>Collab</a:t>
            </a:r>
            <a:r>
              <a:rPr lang="en-US" sz="2400">
                <a:solidFill>
                  <a:srgbClr val="FFFFFF"/>
                </a:solidFill>
                <a:latin typeface="Open Sans Light"/>
              </a:rPr>
              <a:t>orative Filtering Using k-Nearest Neighbors (kNN) kNN is a machine learning algorithm to find clusters of similar users based on common book ratings, and make predictions using the average rating of top-k nearest neighbors.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751385"/>
            <a:ext cx="11301259" cy="5848402"/>
          </a:xfrm>
          <a:prstGeom prst="rect">
            <a:avLst/>
          </a:prstGeom>
        </p:spPr>
      </p:pic>
      <p:grpSp>
        <p:nvGrpSpPr>
          <p:cNvPr name="Group 3" id="3"/>
          <p:cNvGrpSpPr/>
          <p:nvPr/>
        </p:nvGrpSpPr>
        <p:grpSpPr>
          <a:xfrm rot="0">
            <a:off x="1028700" y="1069133"/>
            <a:ext cx="7240864" cy="1698570"/>
            <a:chOff x="0" y="0"/>
            <a:chExt cx="9654486" cy="2264760"/>
          </a:xfrm>
        </p:grpSpPr>
        <p:sp>
          <p:nvSpPr>
            <p:cNvPr name="TextBox 4" id="4"/>
            <p:cNvSpPr txBox="true"/>
            <p:nvPr/>
          </p:nvSpPr>
          <p:spPr>
            <a:xfrm rot="0">
              <a:off x="0" y="1777879"/>
              <a:ext cx="9654486" cy="495191"/>
            </a:xfrm>
            <a:prstGeom prst="rect">
              <a:avLst/>
            </a:prstGeom>
          </p:spPr>
          <p:txBody>
            <a:bodyPr anchor="t" rtlCol="false" tIns="0" lIns="0" bIns="0" rIns="0">
              <a:spAutoFit/>
            </a:bodyPr>
            <a:lstStyle/>
            <a:p>
              <a:pPr>
                <a:lnSpc>
                  <a:spcPts val="3094"/>
                </a:lnSpc>
              </a:pPr>
              <a:r>
                <a:rPr lang="en-US" sz="2380">
                  <a:solidFill>
                    <a:srgbClr val="000000"/>
                  </a:solidFill>
                  <a:latin typeface="Montserrat"/>
                </a:rPr>
                <a:t>Visualisation of the dataset : preprocessed.csv</a:t>
              </a:r>
            </a:p>
          </p:txBody>
        </p:sp>
        <p:sp>
          <p:nvSpPr>
            <p:cNvPr name="TextBox 5" id="5"/>
            <p:cNvSpPr txBox="true"/>
            <p:nvPr/>
          </p:nvSpPr>
          <p:spPr>
            <a:xfrm rot="0">
              <a:off x="0" y="0"/>
              <a:ext cx="9654486" cy="1448578"/>
            </a:xfrm>
            <a:prstGeom prst="rect">
              <a:avLst/>
            </a:prstGeom>
          </p:spPr>
          <p:txBody>
            <a:bodyPr anchor="t" rtlCol="false" tIns="0" lIns="0" bIns="0" rIns="0">
              <a:spAutoFit/>
            </a:bodyPr>
            <a:lstStyle/>
            <a:p>
              <a:pPr>
                <a:lnSpc>
                  <a:spcPts val="8569"/>
                </a:lnSpc>
              </a:pPr>
              <a:r>
                <a:rPr lang="en-US" sz="7141">
                  <a:solidFill>
                    <a:srgbClr val="000000"/>
                  </a:solidFill>
                  <a:latin typeface="Montserrat Semi-Bold"/>
                </a:rPr>
                <a:t>Tableau </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sp>
        <p:nvSpPr>
          <p:cNvPr name="TextBox 2" id="2"/>
          <p:cNvSpPr txBox="true"/>
          <p:nvPr/>
        </p:nvSpPr>
        <p:spPr>
          <a:xfrm rot="0">
            <a:off x="1028700" y="1279361"/>
            <a:ext cx="12800044" cy="533400"/>
          </a:xfrm>
          <a:prstGeom prst="rect">
            <a:avLst/>
          </a:prstGeom>
        </p:spPr>
        <p:txBody>
          <a:bodyPr anchor="t" rtlCol="false" tIns="0" lIns="0" bIns="0" rIns="0">
            <a:spAutoFit/>
          </a:bodyPr>
          <a:lstStyle/>
          <a:p>
            <a:pPr algn="just">
              <a:lnSpc>
                <a:spcPts val="4217"/>
              </a:lnSpc>
            </a:pPr>
            <a:r>
              <a:rPr lang="en-US" sz="3514">
                <a:solidFill>
                  <a:srgbClr val="FFFFFF"/>
                </a:solidFill>
                <a:latin typeface="Montserrat Semi-Bold"/>
              </a:rPr>
              <a:t>User_rating</a:t>
            </a:r>
            <a:r>
              <a:rPr lang="en-US" sz="3514">
                <a:solidFill>
                  <a:srgbClr val="FFFFFF"/>
                </a:solidFill>
                <a:latin typeface="Montserrat Semi-Bold"/>
              </a:rPr>
              <a:t> :</a:t>
            </a:r>
          </a:p>
        </p:txBody>
      </p:sp>
      <p:pic>
        <p:nvPicPr>
          <p:cNvPr name="Picture 3" id="3"/>
          <p:cNvPicPr>
            <a:picLocks noChangeAspect="true"/>
          </p:cNvPicPr>
          <p:nvPr/>
        </p:nvPicPr>
        <p:blipFill>
          <a:blip r:embed="rId2"/>
          <a:srcRect l="0" t="0" r="0" b="0"/>
          <a:stretch>
            <a:fillRect/>
          </a:stretch>
        </p:blipFill>
        <p:spPr>
          <a:xfrm flipH="false" flipV="false" rot="0">
            <a:off x="1028700" y="3141494"/>
            <a:ext cx="11301259" cy="6116806"/>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311012"/>
            <a:ext cx="11301259" cy="5947288"/>
          </a:xfrm>
          <a:prstGeom prst="rect">
            <a:avLst/>
          </a:prstGeom>
        </p:spPr>
      </p:pic>
      <p:sp>
        <p:nvSpPr>
          <p:cNvPr name="TextBox 3" id="3"/>
          <p:cNvSpPr txBox="true"/>
          <p:nvPr/>
        </p:nvSpPr>
        <p:spPr>
          <a:xfrm rot="0">
            <a:off x="855018" y="933450"/>
            <a:ext cx="5554563"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Ratings User/age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49383" y="2767688"/>
            <a:ext cx="10808415" cy="6660686"/>
          </a:xfrm>
          <a:prstGeom prst="rect">
            <a:avLst/>
          </a:prstGeom>
        </p:spPr>
      </p:pic>
      <p:sp>
        <p:nvSpPr>
          <p:cNvPr name="TextBox 3" id="3"/>
          <p:cNvSpPr txBox="true"/>
          <p:nvPr/>
        </p:nvSpPr>
        <p:spPr>
          <a:xfrm rot="0">
            <a:off x="1028700" y="933450"/>
            <a:ext cx="4478536"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Top 10 books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6872" b="0"/>
          <a:stretch>
            <a:fillRect/>
          </a:stretch>
        </p:blipFill>
        <p:spPr>
          <a:xfrm flipH="false" flipV="false" rot="0">
            <a:off x="1028700" y="4421860"/>
            <a:ext cx="6221170" cy="483644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616860" y="1028700"/>
            <a:ext cx="11642440" cy="4962590"/>
          </a:xfrm>
          <a:prstGeom prst="rect">
            <a:avLst/>
          </a:prstGeom>
        </p:spPr>
      </p:pic>
      <p:sp>
        <p:nvSpPr>
          <p:cNvPr name="TextBox 4" id="4"/>
          <p:cNvSpPr txBox="true"/>
          <p:nvPr/>
        </p:nvSpPr>
        <p:spPr>
          <a:xfrm rot="0">
            <a:off x="11587535" y="8371205"/>
            <a:ext cx="549815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Users per country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442800"/>
            <a:ext cx="10405343" cy="6815500"/>
          </a:xfrm>
          <a:prstGeom prst="rect">
            <a:avLst/>
          </a:prstGeom>
        </p:spPr>
      </p:pic>
      <p:sp>
        <p:nvSpPr>
          <p:cNvPr name="TextBox 3" id="3"/>
          <p:cNvSpPr txBox="true"/>
          <p:nvPr/>
        </p:nvSpPr>
        <p:spPr>
          <a:xfrm rot="0">
            <a:off x="1020589" y="1034325"/>
            <a:ext cx="6352282"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Ratings per country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230620" y="3057355"/>
            <a:ext cx="6764667" cy="6200945"/>
          </a:xfrm>
          <a:prstGeom prst="rect">
            <a:avLst/>
          </a:prstGeom>
        </p:spPr>
      </p:pic>
      <p:sp>
        <p:nvSpPr>
          <p:cNvPr name="TextBox 3" id="3"/>
          <p:cNvSpPr txBox="true"/>
          <p:nvPr/>
        </p:nvSpPr>
        <p:spPr>
          <a:xfrm rot="0">
            <a:off x="1028700" y="1033487"/>
            <a:ext cx="162306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Top 10 books for american users in theirs 30s</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8F806E"/>
        </a:solidFill>
      </p:bgPr>
    </p:bg>
    <p:spTree>
      <p:nvGrpSpPr>
        <p:cNvPr id="1" name=""/>
        <p:cNvGrpSpPr/>
        <p:nvPr/>
      </p:nvGrpSpPr>
      <p:grpSpPr>
        <a:xfrm>
          <a:off x="0" y="0"/>
          <a:ext cx="0" cy="0"/>
          <a:chOff x="0" y="0"/>
          <a:chExt cx="0" cy="0"/>
        </a:xfrm>
      </p:grpSpPr>
      <p:sp>
        <p:nvSpPr>
          <p:cNvPr name="TextBox 2" id="2"/>
          <p:cNvSpPr txBox="true"/>
          <p:nvPr/>
        </p:nvSpPr>
        <p:spPr>
          <a:xfrm rot="0">
            <a:off x="2111127" y="994557"/>
            <a:ext cx="7089725"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Conclusion :</a:t>
            </a:r>
          </a:p>
        </p:txBody>
      </p:sp>
      <p:sp>
        <p:nvSpPr>
          <p:cNvPr name="TextBox 3" id="3"/>
          <p:cNvSpPr txBox="true"/>
          <p:nvPr/>
        </p:nvSpPr>
        <p:spPr>
          <a:xfrm rot="0">
            <a:off x="1028700" y="5389221"/>
            <a:ext cx="16230600" cy="2111374"/>
          </a:xfrm>
          <a:prstGeom prst="rect">
            <a:avLst/>
          </a:prstGeom>
        </p:spPr>
        <p:txBody>
          <a:bodyPr anchor="t" rtlCol="false" tIns="0" lIns="0" bIns="0" rIns="0">
            <a:spAutoFit/>
          </a:bodyPr>
          <a:lstStyle/>
          <a:p>
            <a:pPr algn="just">
              <a:lnSpc>
                <a:spcPts val="2800"/>
              </a:lnSpc>
            </a:pPr>
            <a:r>
              <a:rPr lang="en-US" sz="2000">
                <a:solidFill>
                  <a:srgbClr val="000000"/>
                </a:solidFill>
                <a:latin typeface="Open Sans Light"/>
              </a:rPr>
              <a:t>Over all, I felt like this was a good choice for a  pro</a:t>
            </a:r>
            <a:r>
              <a:rPr lang="en-US" sz="2000">
                <a:solidFill>
                  <a:srgbClr val="000000"/>
                </a:solidFill>
                <a:latin typeface="Open Sans Light"/>
              </a:rPr>
              <a:t>ject. The problem was interesting to me and also advanced enough to challenge me to learn more about data cleaning, how to deal with a data set  and machine learning algorithms used in recommendation engines. </a:t>
            </a:r>
          </a:p>
          <a:p>
            <a:pPr algn="just">
              <a:lnSpc>
                <a:spcPts val="2800"/>
              </a:lnSpc>
            </a:pPr>
          </a:p>
          <a:p>
            <a:pPr algn="just">
              <a:lnSpc>
                <a:spcPts val="2800"/>
              </a:lnSpc>
            </a:pPr>
            <a:r>
              <a:rPr lang="en-US" sz="2000">
                <a:solidFill>
                  <a:srgbClr val="000000"/>
                </a:solidFill>
                <a:latin typeface="Open Sans Light"/>
              </a:rPr>
              <a:t>The datasets involved some preparation and cleaning, and more time could have been spent on it, like for exemple country cleanning and potentially states as USA is where most users are from . Also it would have been great to add a columnn for categories of books .</a:t>
            </a:r>
          </a:p>
          <a:p>
            <a:pPr algn="just">
              <a:lnSpc>
                <a:spcPts val="2800"/>
              </a:lnSpc>
            </a:pPr>
            <a:r>
              <a:rPr lang="en-US" sz="2000">
                <a:solidFill>
                  <a:srgbClr val="000000"/>
                </a:solidFill>
                <a:latin typeface="Open Sans Light"/>
              </a:rPr>
              <a:t>This project allowed me to improve my Python skills and learned how to use several packages that were new to me .</a:t>
            </a:r>
          </a:p>
        </p:txBody>
      </p:sp>
      <p:sp>
        <p:nvSpPr>
          <p:cNvPr name="TextBox 4" id="4"/>
          <p:cNvSpPr txBox="true"/>
          <p:nvPr/>
        </p:nvSpPr>
        <p:spPr>
          <a:xfrm rot="0">
            <a:off x="1028700" y="3462272"/>
            <a:ext cx="16230600" cy="1054099"/>
          </a:xfrm>
          <a:prstGeom prst="rect">
            <a:avLst/>
          </a:prstGeom>
        </p:spPr>
        <p:txBody>
          <a:bodyPr anchor="t" rtlCol="false" tIns="0" lIns="0" bIns="0" rIns="0">
            <a:spAutoFit/>
          </a:bodyPr>
          <a:lstStyle/>
          <a:p>
            <a:pPr algn="just">
              <a:lnSpc>
                <a:spcPts val="2800"/>
              </a:lnSpc>
            </a:pPr>
            <a:r>
              <a:rPr lang="en-US" sz="2000">
                <a:solidFill>
                  <a:srgbClr val="000000"/>
                </a:solidFill>
                <a:latin typeface="Open Sans Light"/>
              </a:rPr>
              <a:t>For this project I tried to use different approch for the book recommendation. As we can see depending on the one we choose recommended books are not the same, and the complexity of the system is different.</a:t>
            </a:r>
          </a:p>
          <a:p>
            <a:pPr algn="just">
              <a:lnSpc>
                <a:spcPts val="2800"/>
              </a:lnSpc>
            </a:pPr>
            <a:r>
              <a:rPr lang="en-US" sz="2000">
                <a:solidFill>
                  <a:srgbClr val="000000"/>
                </a:solidFill>
                <a:latin typeface="Open Sans Light"/>
              </a:rPr>
              <a:t>Now I have a better understanding of what youtube , netflix ... are recommended me and why.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0" y="5855542"/>
            <a:ext cx="18361655" cy="4431458"/>
            <a:chOff x="0" y="0"/>
            <a:chExt cx="24482206" cy="5908611"/>
          </a:xfrm>
        </p:grpSpPr>
        <p:pic>
          <p:nvPicPr>
            <p:cNvPr name="Picture 3" id="3"/>
            <p:cNvPicPr>
              <a:picLocks noChangeAspect="true"/>
            </p:cNvPicPr>
            <p:nvPr/>
          </p:nvPicPr>
          <p:blipFill>
            <a:blip r:embed="rId2"/>
            <a:srcRect l="0" t="31921" r="0" b="31921"/>
            <a:stretch>
              <a:fillRect/>
            </a:stretch>
          </p:blipFill>
          <p:spPr>
            <a:xfrm>
              <a:off x="0" y="0"/>
              <a:ext cx="24482206" cy="5908611"/>
            </a:xfrm>
            <a:prstGeom prst="rect">
              <a:avLst/>
            </a:prstGeom>
          </p:spPr>
        </p:pic>
      </p:grpSp>
      <p:pic>
        <p:nvPicPr>
          <p:cNvPr name="Picture 4" id="4"/>
          <p:cNvPicPr>
            <a:picLocks noChangeAspect="true"/>
          </p:cNvPicPr>
          <p:nvPr/>
        </p:nvPicPr>
        <p:blipFill>
          <a:blip r:embed="rId3"/>
          <a:srcRect l="2699" t="0" r="2699" b="0"/>
          <a:stretch>
            <a:fillRect/>
          </a:stretch>
        </p:blipFill>
        <p:spPr>
          <a:xfrm flipH="false" flipV="false" rot="0">
            <a:off x="209663" y="460619"/>
            <a:ext cx="1615617" cy="1707826"/>
          </a:xfrm>
          <a:prstGeom prst="rect">
            <a:avLst/>
          </a:prstGeom>
        </p:spPr>
      </p:pic>
      <p:grpSp>
        <p:nvGrpSpPr>
          <p:cNvPr name="Group 5" id="5"/>
          <p:cNvGrpSpPr/>
          <p:nvPr/>
        </p:nvGrpSpPr>
        <p:grpSpPr>
          <a:xfrm rot="0">
            <a:off x="6528043" y="2019226"/>
            <a:ext cx="5305568" cy="3263825"/>
            <a:chOff x="0" y="0"/>
            <a:chExt cx="7074090" cy="4351767"/>
          </a:xfrm>
        </p:grpSpPr>
        <p:sp>
          <p:nvSpPr>
            <p:cNvPr name="TextBox 6" id="6"/>
            <p:cNvSpPr txBox="true"/>
            <p:nvPr/>
          </p:nvSpPr>
          <p:spPr>
            <a:xfrm rot="0">
              <a:off x="0" y="-4741"/>
              <a:ext cx="7074090" cy="2438400"/>
            </a:xfrm>
            <a:prstGeom prst="rect">
              <a:avLst/>
            </a:prstGeom>
          </p:spPr>
          <p:txBody>
            <a:bodyPr anchor="t" rtlCol="false" tIns="0" lIns="0" bIns="0" rIns="0">
              <a:spAutoFit/>
            </a:bodyPr>
            <a:lstStyle/>
            <a:p>
              <a:pPr>
                <a:lnSpc>
                  <a:spcPts val="14400"/>
                </a:lnSpc>
              </a:pPr>
              <a:r>
                <a:rPr lang="en-US" sz="12000">
                  <a:solidFill>
                    <a:srgbClr val="FFFFFF"/>
                  </a:solidFill>
                  <a:latin typeface="Montserrat Semi-Bold"/>
                </a:rPr>
                <a:t>Thank</a:t>
              </a:r>
            </a:p>
          </p:txBody>
        </p:sp>
        <p:sp>
          <p:nvSpPr>
            <p:cNvPr name="TextBox 7" id="7"/>
            <p:cNvSpPr txBox="true"/>
            <p:nvPr/>
          </p:nvSpPr>
          <p:spPr>
            <a:xfrm rot="0">
              <a:off x="1416424" y="2260941"/>
              <a:ext cx="5657666" cy="1752600"/>
            </a:xfrm>
            <a:prstGeom prst="rect">
              <a:avLst/>
            </a:prstGeom>
          </p:spPr>
          <p:txBody>
            <a:bodyPr anchor="t" rtlCol="false" tIns="0" lIns="0" bIns="0" rIns="0">
              <a:spAutoFit/>
            </a:bodyPr>
            <a:lstStyle/>
            <a:p>
              <a:pPr>
                <a:lnSpc>
                  <a:spcPts val="10350"/>
                </a:lnSpc>
              </a:pPr>
              <a:r>
                <a:rPr lang="en-US" sz="8625">
                  <a:solidFill>
                    <a:srgbClr val="FFFFFF"/>
                  </a:solidFill>
                  <a:latin typeface="Montserrat Semi-Bold"/>
                </a:rPr>
                <a:t>you !</a:t>
              </a:r>
            </a:p>
          </p:txBody>
        </p:sp>
      </p:grpSp>
      <p:sp>
        <p:nvSpPr>
          <p:cNvPr name="TextBox 8" id="8"/>
          <p:cNvSpPr txBox="true"/>
          <p:nvPr/>
        </p:nvSpPr>
        <p:spPr>
          <a:xfrm rot="0">
            <a:off x="10691571" y="432044"/>
            <a:ext cx="7195825" cy="1053782"/>
          </a:xfrm>
          <a:prstGeom prst="rect">
            <a:avLst/>
          </a:prstGeom>
        </p:spPr>
        <p:txBody>
          <a:bodyPr anchor="t" rtlCol="false" tIns="0" lIns="0" bIns="0" rIns="0">
            <a:spAutoFit/>
          </a:bodyPr>
          <a:lstStyle/>
          <a:p>
            <a:pPr>
              <a:lnSpc>
                <a:spcPts val="4257"/>
              </a:lnSpc>
            </a:pPr>
            <a:r>
              <a:rPr lang="en-US" sz="3275">
                <a:solidFill>
                  <a:srgbClr val="FFFFFF"/>
                </a:solidFill>
                <a:latin typeface="Montserrat"/>
              </a:rPr>
              <a:t>https://github.com/SophieHubert/Recommended-Reading.git</a:t>
            </a:r>
          </a:p>
        </p:txBody>
      </p:sp>
      <p:sp>
        <p:nvSpPr>
          <p:cNvPr name="TextBox 9" id="9"/>
          <p:cNvSpPr txBox="true"/>
          <p:nvPr/>
        </p:nvSpPr>
        <p:spPr>
          <a:xfrm rot="0">
            <a:off x="2087477" y="1125530"/>
            <a:ext cx="3426762" cy="309309"/>
          </a:xfrm>
          <a:prstGeom prst="rect">
            <a:avLst/>
          </a:prstGeom>
        </p:spPr>
        <p:txBody>
          <a:bodyPr anchor="t" rtlCol="false" tIns="0" lIns="0" bIns="0" rIns="0">
            <a:spAutoFit/>
          </a:bodyPr>
          <a:lstStyle/>
          <a:p>
            <a:pPr>
              <a:lnSpc>
                <a:spcPts val="2409"/>
              </a:lnSpc>
            </a:pPr>
            <a:r>
              <a:rPr lang="en-US" sz="1974">
                <a:solidFill>
                  <a:srgbClr val="FFFFFF"/>
                </a:solidFill>
                <a:latin typeface="Montserrat"/>
              </a:rPr>
              <a:t>Sophie Hubert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sp>
        <p:nvSpPr>
          <p:cNvPr name="TextBox 2" id="2"/>
          <p:cNvSpPr txBox="true"/>
          <p:nvPr/>
        </p:nvSpPr>
        <p:spPr>
          <a:xfrm rot="0">
            <a:off x="1028700" y="4472160"/>
            <a:ext cx="6838170" cy="2203987"/>
          </a:xfrm>
          <a:prstGeom prst="rect">
            <a:avLst/>
          </a:prstGeom>
        </p:spPr>
        <p:txBody>
          <a:bodyPr anchor="t" rtlCol="false" tIns="0" lIns="0" bIns="0" rIns="0">
            <a:spAutoFit/>
          </a:bodyPr>
          <a:lstStyle/>
          <a:p>
            <a:pPr algn="just">
              <a:lnSpc>
                <a:spcPts val="2544"/>
              </a:lnSpc>
            </a:pPr>
            <a:r>
              <a:rPr lang="en-US" sz="1957">
                <a:solidFill>
                  <a:srgbClr val="FFFFFF"/>
                </a:solidFill>
                <a:latin typeface="Montserrat"/>
              </a:rPr>
              <a:t>Recomm</a:t>
            </a:r>
            <a:r>
              <a:rPr lang="en-US" sz="1957">
                <a:solidFill>
                  <a:srgbClr val="FFFFFF"/>
                </a:solidFill>
                <a:latin typeface="Montserrat"/>
              </a:rPr>
              <a:t>ender systems have become a part of our daily life . While some sites might use those systems to improve the customer experience or increase sales , others are focused on customized advertising and suggestive marketing. </a:t>
            </a:r>
          </a:p>
          <a:p>
            <a:pPr algn="just">
              <a:lnSpc>
                <a:spcPts val="2544"/>
              </a:lnSpc>
            </a:pPr>
            <a:r>
              <a:rPr lang="en-US" sz="1957">
                <a:solidFill>
                  <a:srgbClr val="FFFFFF"/>
                </a:solidFill>
                <a:latin typeface="Montserrat"/>
              </a:rPr>
              <a:t>As a book lover, I have always wondered where I can find good book recommendations .</a:t>
            </a:r>
          </a:p>
        </p:txBody>
      </p:sp>
      <p:grpSp>
        <p:nvGrpSpPr>
          <p:cNvPr name="Group 3" id="3"/>
          <p:cNvGrpSpPr/>
          <p:nvPr/>
        </p:nvGrpSpPr>
        <p:grpSpPr>
          <a:xfrm rot="0">
            <a:off x="1028700" y="860359"/>
            <a:ext cx="8940759" cy="2499258"/>
            <a:chOff x="0" y="0"/>
            <a:chExt cx="11921012" cy="3332343"/>
          </a:xfrm>
        </p:grpSpPr>
        <p:sp>
          <p:nvSpPr>
            <p:cNvPr name="TextBox 4" id="4"/>
            <p:cNvSpPr txBox="true"/>
            <p:nvPr/>
          </p:nvSpPr>
          <p:spPr>
            <a:xfrm rot="0">
              <a:off x="0" y="9525"/>
              <a:ext cx="11921012" cy="964142"/>
            </a:xfrm>
            <a:prstGeom prst="rect">
              <a:avLst/>
            </a:prstGeom>
          </p:spPr>
          <p:txBody>
            <a:bodyPr anchor="t" rtlCol="false" tIns="0" lIns="0" bIns="0" rIns="0">
              <a:spAutoFit/>
            </a:bodyPr>
            <a:lstStyle/>
            <a:p>
              <a:pPr>
                <a:lnSpc>
                  <a:spcPts val="5759"/>
                </a:lnSpc>
              </a:pPr>
              <a:r>
                <a:rPr lang="en-US" sz="4800">
                  <a:solidFill>
                    <a:srgbClr val="FFFFFF"/>
                  </a:solidFill>
                  <a:latin typeface="Montserrat Semi-Bold"/>
                </a:rPr>
                <a:t>The Project:</a:t>
              </a:r>
            </a:p>
          </p:txBody>
        </p:sp>
        <p:sp>
          <p:nvSpPr>
            <p:cNvPr name="TextBox 5" id="5"/>
            <p:cNvSpPr txBox="true"/>
            <p:nvPr/>
          </p:nvSpPr>
          <p:spPr>
            <a:xfrm rot="0">
              <a:off x="0" y="1220175"/>
              <a:ext cx="10042627" cy="1874943"/>
            </a:xfrm>
            <a:prstGeom prst="rect">
              <a:avLst/>
            </a:prstGeom>
          </p:spPr>
          <p:txBody>
            <a:bodyPr anchor="t" rtlCol="false" tIns="0" lIns="0" bIns="0" rIns="0">
              <a:spAutoFit/>
            </a:bodyPr>
            <a:lstStyle/>
            <a:p>
              <a:pPr>
                <a:lnSpc>
                  <a:spcPts val="3770"/>
                </a:lnSpc>
              </a:pPr>
              <a:r>
                <a:rPr lang="en-US" sz="2900">
                  <a:solidFill>
                    <a:srgbClr val="FFFFFF"/>
                  </a:solidFill>
                  <a:latin typeface="Montserrat"/>
                </a:rPr>
                <a:t>Creation of a book recommendation system.</a:t>
              </a:r>
            </a:p>
            <a:p>
              <a:pPr>
                <a:lnSpc>
                  <a:spcPts val="3770"/>
                </a:lnSpc>
              </a:pPr>
            </a:p>
          </p:txBody>
        </p:sp>
      </p:grpSp>
      <p:grpSp>
        <p:nvGrpSpPr>
          <p:cNvPr name="Group 6" id="6"/>
          <p:cNvGrpSpPr/>
          <p:nvPr/>
        </p:nvGrpSpPr>
        <p:grpSpPr>
          <a:xfrm rot="0">
            <a:off x="10554371" y="588895"/>
            <a:ext cx="7133451" cy="9109210"/>
            <a:chOff x="0" y="0"/>
            <a:chExt cx="9511269" cy="12145614"/>
          </a:xfrm>
        </p:grpSpPr>
        <p:pic>
          <p:nvPicPr>
            <p:cNvPr name="Picture 7" id="7"/>
            <p:cNvPicPr>
              <a:picLocks noChangeAspect="true"/>
            </p:cNvPicPr>
            <p:nvPr/>
          </p:nvPicPr>
          <p:blipFill>
            <a:blip r:embed="rId2"/>
            <a:srcRect l="23896" t="0" r="23896" b="0"/>
            <a:stretch>
              <a:fillRect/>
            </a:stretch>
          </p:blipFill>
          <p:spPr>
            <a:xfrm>
              <a:off x="0" y="0"/>
              <a:ext cx="9511269" cy="12145614"/>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grpSp>
        <p:nvGrpSpPr>
          <p:cNvPr name="Group 2" id="2"/>
          <p:cNvGrpSpPr/>
          <p:nvPr/>
        </p:nvGrpSpPr>
        <p:grpSpPr>
          <a:xfrm rot="0">
            <a:off x="1054115" y="1028700"/>
            <a:ext cx="7972217" cy="2464197"/>
            <a:chOff x="0" y="0"/>
            <a:chExt cx="10629623" cy="3285596"/>
          </a:xfrm>
        </p:grpSpPr>
        <p:sp>
          <p:nvSpPr>
            <p:cNvPr name="TextBox 3" id="3"/>
            <p:cNvSpPr txBox="true"/>
            <p:nvPr/>
          </p:nvSpPr>
          <p:spPr>
            <a:xfrm rot="0">
              <a:off x="0" y="0"/>
              <a:ext cx="10629623" cy="1075267"/>
            </a:xfrm>
            <a:prstGeom prst="rect">
              <a:avLst/>
            </a:prstGeom>
          </p:spPr>
          <p:txBody>
            <a:bodyPr anchor="t" rtlCol="false" tIns="0" lIns="0" bIns="0" rIns="0">
              <a:spAutoFit/>
            </a:bodyPr>
            <a:lstStyle/>
            <a:p>
              <a:pPr>
                <a:lnSpc>
                  <a:spcPts val="6390"/>
                </a:lnSpc>
              </a:pPr>
              <a:r>
                <a:rPr lang="en-US" sz="5325">
                  <a:solidFill>
                    <a:srgbClr val="FFFFFF"/>
                  </a:solidFill>
                  <a:latin typeface="Montserrat Semi-Bold"/>
                </a:rPr>
                <a:t>About the dataset</a:t>
              </a:r>
            </a:p>
          </p:txBody>
        </p:sp>
        <p:sp>
          <p:nvSpPr>
            <p:cNvPr name="TextBox 4" id="4"/>
            <p:cNvSpPr txBox="true"/>
            <p:nvPr/>
          </p:nvSpPr>
          <p:spPr>
            <a:xfrm rot="0">
              <a:off x="0" y="1831975"/>
              <a:ext cx="10629623" cy="1456267"/>
            </a:xfrm>
            <a:prstGeom prst="rect">
              <a:avLst/>
            </a:prstGeom>
          </p:spPr>
          <p:txBody>
            <a:bodyPr anchor="t" rtlCol="false" tIns="0" lIns="0" bIns="0" rIns="0">
              <a:spAutoFit/>
            </a:bodyPr>
            <a:lstStyle/>
            <a:p>
              <a:pPr>
                <a:lnSpc>
                  <a:spcPts val="8640"/>
                </a:lnSpc>
              </a:pPr>
              <a:r>
                <a:rPr lang="en-US" sz="7200">
                  <a:solidFill>
                    <a:srgbClr val="FFFFFF"/>
                  </a:solidFill>
                  <a:latin typeface="Montserrat"/>
                </a:rPr>
                <a:t>Kaggle</a:t>
              </a:r>
            </a:p>
          </p:txBody>
        </p:sp>
      </p:grpSp>
      <p:grpSp>
        <p:nvGrpSpPr>
          <p:cNvPr name="Group 5" id="5"/>
          <p:cNvGrpSpPr/>
          <p:nvPr/>
        </p:nvGrpSpPr>
        <p:grpSpPr>
          <a:xfrm rot="0">
            <a:off x="919701" y="4909473"/>
            <a:ext cx="16339599" cy="4348827"/>
            <a:chOff x="0" y="0"/>
            <a:chExt cx="21786132" cy="5798436"/>
          </a:xfrm>
        </p:grpSpPr>
        <p:sp>
          <p:nvSpPr>
            <p:cNvPr name="TextBox 6" id="6"/>
            <p:cNvSpPr txBox="true"/>
            <p:nvPr/>
          </p:nvSpPr>
          <p:spPr>
            <a:xfrm rot="0">
              <a:off x="0" y="4466469"/>
              <a:ext cx="21786132" cy="1331967"/>
            </a:xfrm>
            <a:prstGeom prst="rect">
              <a:avLst/>
            </a:prstGeom>
          </p:spPr>
          <p:txBody>
            <a:bodyPr anchor="t" rtlCol="false" tIns="0" lIns="0" bIns="0" rIns="0">
              <a:spAutoFit/>
            </a:bodyPr>
            <a:lstStyle/>
            <a:p>
              <a:pPr algn="just">
                <a:lnSpc>
                  <a:spcPts val="4017"/>
                </a:lnSpc>
              </a:pPr>
              <a:r>
                <a:rPr lang="en-US" sz="3090">
                  <a:solidFill>
                    <a:srgbClr val="FFFFFF"/>
                  </a:solidFill>
                  <a:latin typeface="Montserrat"/>
                </a:rPr>
                <a:t>While there are many book datasets available to use, I decided to work with amazon dataset.</a:t>
              </a:r>
            </a:p>
          </p:txBody>
        </p:sp>
        <p:sp>
          <p:nvSpPr>
            <p:cNvPr name="TextBox 7" id="7"/>
            <p:cNvSpPr txBox="true"/>
            <p:nvPr/>
          </p:nvSpPr>
          <p:spPr>
            <a:xfrm rot="0">
              <a:off x="0" y="45337"/>
              <a:ext cx="18189431" cy="3616843"/>
            </a:xfrm>
            <a:prstGeom prst="rect">
              <a:avLst/>
            </a:prstGeom>
          </p:spPr>
          <p:txBody>
            <a:bodyPr anchor="t" rtlCol="false" tIns="0" lIns="0" bIns="0" rIns="0">
              <a:spAutoFit/>
            </a:bodyPr>
            <a:lstStyle/>
            <a:p>
              <a:pPr>
                <a:lnSpc>
                  <a:spcPts val="5078"/>
                </a:lnSpc>
              </a:pPr>
              <a:r>
                <a:rPr lang="en-US" sz="3906">
                  <a:solidFill>
                    <a:srgbClr val="FFFFFF"/>
                  </a:solidFill>
                  <a:latin typeface="Montserrat Semi-Bold"/>
                </a:rPr>
                <a:t>T</a:t>
              </a:r>
              <a:r>
                <a:rPr lang="en-US" sz="3906">
                  <a:solidFill>
                    <a:srgbClr val="FFFFFF"/>
                  </a:solidFill>
                  <a:latin typeface="Montserrat Semi-Bold"/>
                </a:rPr>
                <a:t>he dataset used for this project was sourced from  Kaggle.</a:t>
              </a:r>
            </a:p>
            <a:p>
              <a:pPr algn="just">
                <a:lnSpc>
                  <a:spcPts val="3259"/>
                </a:lnSpc>
              </a:pPr>
              <a:r>
                <a:rPr lang="en-US" sz="2506">
                  <a:solidFill>
                    <a:srgbClr val="FFFFFF"/>
                  </a:solidFill>
                  <a:latin typeface="Montserrat Semi-Bold"/>
                </a:rPr>
                <a:t>This website allows users to find and publish data sets, explore and build models in a web-based data-science environment, and work with other data scientists.</a:t>
              </a:r>
            </a:p>
            <a:p>
              <a:pPr>
                <a:lnSpc>
                  <a:spcPts val="5078"/>
                </a:lnSpc>
              </a:pPr>
            </a:p>
          </p:txBody>
        </p:sp>
      </p:grpSp>
      <p:grpSp>
        <p:nvGrpSpPr>
          <p:cNvPr name="Group 8" id="8"/>
          <p:cNvGrpSpPr/>
          <p:nvPr/>
        </p:nvGrpSpPr>
        <p:grpSpPr>
          <a:xfrm rot="0">
            <a:off x="7909596" y="554852"/>
            <a:ext cx="9349704" cy="3411893"/>
            <a:chOff x="0" y="0"/>
            <a:chExt cx="12466272" cy="4549190"/>
          </a:xfrm>
        </p:grpSpPr>
        <p:pic>
          <p:nvPicPr>
            <p:cNvPr name="Picture 9" id="9"/>
            <p:cNvPicPr>
              <a:picLocks noChangeAspect="true"/>
            </p:cNvPicPr>
            <p:nvPr/>
          </p:nvPicPr>
          <p:blipFill>
            <a:blip r:embed="rId2"/>
            <a:srcRect l="3125" t="4528" r="3125" b="0"/>
            <a:stretch>
              <a:fillRect/>
            </a:stretch>
          </p:blipFill>
          <p:spPr>
            <a:xfrm>
              <a:off x="0" y="0"/>
              <a:ext cx="12466272" cy="4549190"/>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p:cSld>
    <p:bg>
      <p:bgPr>
        <a:solidFill>
          <a:srgbClr val="EAE3D6"/>
        </a:solidFill>
      </p:bgPr>
    </p:bg>
    <p:spTree>
      <p:nvGrpSpPr>
        <p:cNvPr id="1" name=""/>
        <p:cNvGrpSpPr/>
        <p:nvPr/>
      </p:nvGrpSpPr>
      <p:grpSpPr>
        <a:xfrm>
          <a:off x="0" y="0"/>
          <a:ext cx="0" cy="0"/>
          <a:chOff x="0" y="0"/>
          <a:chExt cx="0" cy="0"/>
        </a:xfrm>
      </p:grpSpPr>
      <p:sp>
        <p:nvSpPr>
          <p:cNvPr name="TextBox 2" id="2"/>
          <p:cNvSpPr txBox="true"/>
          <p:nvPr/>
        </p:nvSpPr>
        <p:spPr>
          <a:xfrm rot="0">
            <a:off x="1028700" y="1943722"/>
            <a:ext cx="8104291" cy="1371600"/>
          </a:xfrm>
          <a:prstGeom prst="rect">
            <a:avLst/>
          </a:prstGeom>
        </p:spPr>
        <p:txBody>
          <a:bodyPr anchor="t" rtlCol="false" tIns="0" lIns="0" bIns="0" rIns="0">
            <a:spAutoFit/>
          </a:bodyPr>
          <a:lstStyle/>
          <a:p>
            <a:pPr>
              <a:lnSpc>
                <a:spcPts val="10800"/>
              </a:lnSpc>
            </a:pPr>
            <a:r>
              <a:rPr lang="en-US" sz="9000">
                <a:solidFill>
                  <a:srgbClr val="000000"/>
                </a:solidFill>
                <a:latin typeface="Montserrat Semi-Bold"/>
              </a:rPr>
              <a:t> Approch</a:t>
            </a:r>
          </a:p>
        </p:txBody>
      </p:sp>
      <p:grpSp>
        <p:nvGrpSpPr>
          <p:cNvPr name="Group 3" id="3"/>
          <p:cNvGrpSpPr/>
          <p:nvPr/>
        </p:nvGrpSpPr>
        <p:grpSpPr>
          <a:xfrm rot="0">
            <a:off x="9950619" y="992062"/>
            <a:ext cx="7033024" cy="2493449"/>
            <a:chOff x="0" y="0"/>
            <a:chExt cx="9377366" cy="3324599"/>
          </a:xfrm>
        </p:grpSpPr>
        <p:sp>
          <p:nvSpPr>
            <p:cNvPr name="TextBox 4" id="4"/>
            <p:cNvSpPr txBox="true"/>
            <p:nvPr/>
          </p:nvSpPr>
          <p:spPr>
            <a:xfrm rot="0">
              <a:off x="0" y="233630"/>
              <a:ext cx="9377366" cy="638175"/>
            </a:xfrm>
            <a:prstGeom prst="rect">
              <a:avLst/>
            </a:prstGeom>
          </p:spPr>
          <p:txBody>
            <a:bodyPr anchor="t" rtlCol="false" tIns="0" lIns="0" bIns="0" rIns="0">
              <a:spAutoFit/>
            </a:bodyPr>
            <a:lstStyle/>
            <a:p>
              <a:pPr>
                <a:lnSpc>
                  <a:spcPts val="3900"/>
                </a:lnSpc>
              </a:pPr>
              <a:r>
                <a:rPr lang="en-US" sz="3000">
                  <a:solidFill>
                    <a:srgbClr val="000000"/>
                  </a:solidFill>
                  <a:latin typeface="Montserrat Semi-Bold Bold"/>
                </a:rPr>
                <a:t>Data cleanning</a:t>
              </a:r>
            </a:p>
          </p:txBody>
        </p:sp>
        <p:sp>
          <p:nvSpPr>
            <p:cNvPr name="TextBox 5" id="5"/>
            <p:cNvSpPr txBox="true"/>
            <p:nvPr/>
          </p:nvSpPr>
          <p:spPr>
            <a:xfrm rot="0">
              <a:off x="0" y="1122913"/>
              <a:ext cx="9377366" cy="2195406"/>
            </a:xfrm>
            <a:prstGeom prst="rect">
              <a:avLst/>
            </a:prstGeom>
          </p:spPr>
          <p:txBody>
            <a:bodyPr anchor="t" rtlCol="false" tIns="0" lIns="0" bIns="0" rIns="0">
              <a:spAutoFit/>
            </a:bodyPr>
            <a:lstStyle/>
            <a:p>
              <a:pPr algn="just">
                <a:lnSpc>
                  <a:spcPts val="2695"/>
                </a:lnSpc>
              </a:pPr>
              <a:r>
                <a:rPr lang="en-US" sz="1925">
                  <a:solidFill>
                    <a:srgbClr val="000000"/>
                  </a:solidFill>
                  <a:latin typeface="Montserrat"/>
                </a:rPr>
                <a:t>It</a:t>
              </a:r>
              <a:r>
                <a:rPr lang="en-US" sz="1925">
                  <a:solidFill>
                    <a:srgbClr val="000000"/>
                  </a:solidFill>
                  <a:latin typeface="Montserrat"/>
                </a:rPr>
                <a:t> refers to preparing data for analysis by removing or modifying data that is incomplete, irrelevant, duplicated, or improperly formatted.</a:t>
              </a:r>
            </a:p>
            <a:p>
              <a:pPr algn="just">
                <a:lnSpc>
                  <a:spcPts val="2695"/>
                </a:lnSpc>
              </a:pPr>
              <a:r>
                <a:rPr lang="en-US" sz="1925" u="sng">
                  <a:solidFill>
                    <a:srgbClr val="000000"/>
                  </a:solidFill>
                  <a:latin typeface="Montserrat"/>
                </a:rPr>
                <a:t>Files :</a:t>
              </a:r>
              <a:r>
                <a:rPr lang="en-US" sz="1925">
                  <a:solidFill>
                    <a:srgbClr val="000000"/>
                  </a:solidFill>
                  <a:latin typeface="Montserrat"/>
                </a:rPr>
                <a:t> 3 data cleaning jupyter notebook, one for each csv files.</a:t>
              </a:r>
            </a:p>
          </p:txBody>
        </p:sp>
        <p:sp>
          <p:nvSpPr>
            <p:cNvPr name="AutoShape 6" id="6"/>
            <p:cNvSpPr/>
            <p:nvPr/>
          </p:nvSpPr>
          <p:spPr>
            <a:xfrm rot="0">
              <a:off x="0" y="0"/>
              <a:ext cx="9377366" cy="0"/>
            </a:xfrm>
            <a:prstGeom prst="line">
              <a:avLst/>
            </a:prstGeom>
            <a:ln cap="rnd" w="12700">
              <a:solidFill>
                <a:srgbClr val="000000"/>
              </a:solidFill>
              <a:prstDash val="solid"/>
              <a:headEnd type="none" len="sm" w="sm"/>
              <a:tailEnd type="none" len="sm" w="sm"/>
            </a:ln>
          </p:spPr>
        </p:sp>
      </p:grpSp>
      <p:grpSp>
        <p:nvGrpSpPr>
          <p:cNvPr name="Group 7" id="7"/>
          <p:cNvGrpSpPr/>
          <p:nvPr/>
        </p:nvGrpSpPr>
        <p:grpSpPr>
          <a:xfrm rot="0">
            <a:off x="9950619" y="3574841"/>
            <a:ext cx="7033024" cy="2494084"/>
            <a:chOff x="0" y="0"/>
            <a:chExt cx="9377366" cy="3325446"/>
          </a:xfrm>
        </p:grpSpPr>
        <p:sp>
          <p:nvSpPr>
            <p:cNvPr name="TextBox 8" id="8"/>
            <p:cNvSpPr txBox="true"/>
            <p:nvPr/>
          </p:nvSpPr>
          <p:spPr>
            <a:xfrm rot="0">
              <a:off x="0" y="233630"/>
              <a:ext cx="9377366" cy="638175"/>
            </a:xfrm>
            <a:prstGeom prst="rect">
              <a:avLst/>
            </a:prstGeom>
          </p:spPr>
          <p:txBody>
            <a:bodyPr anchor="t" rtlCol="false" tIns="0" lIns="0" bIns="0" rIns="0">
              <a:spAutoFit/>
            </a:bodyPr>
            <a:lstStyle/>
            <a:p>
              <a:pPr>
                <a:lnSpc>
                  <a:spcPts val="3900"/>
                </a:lnSpc>
              </a:pPr>
              <a:r>
                <a:rPr lang="en-US" sz="3000">
                  <a:solidFill>
                    <a:srgbClr val="000000"/>
                  </a:solidFill>
                  <a:latin typeface="Montserrat Semi-Bold Bold"/>
                </a:rPr>
                <a:t>Exploratory analysis</a:t>
              </a:r>
            </a:p>
          </p:txBody>
        </p:sp>
        <p:sp>
          <p:nvSpPr>
            <p:cNvPr name="TextBox 9" id="9"/>
            <p:cNvSpPr txBox="true"/>
            <p:nvPr/>
          </p:nvSpPr>
          <p:spPr>
            <a:xfrm rot="0">
              <a:off x="0" y="1122913"/>
              <a:ext cx="9377366" cy="2196253"/>
            </a:xfrm>
            <a:prstGeom prst="rect">
              <a:avLst/>
            </a:prstGeom>
          </p:spPr>
          <p:txBody>
            <a:bodyPr anchor="t" rtlCol="false" tIns="0" lIns="0" bIns="0" rIns="0">
              <a:spAutoFit/>
            </a:bodyPr>
            <a:lstStyle/>
            <a:p>
              <a:pPr algn="just">
                <a:lnSpc>
                  <a:spcPts val="2659"/>
                </a:lnSpc>
              </a:pPr>
              <a:r>
                <a:rPr lang="en-US" sz="1899">
                  <a:solidFill>
                    <a:srgbClr val="000000"/>
                  </a:solidFill>
                  <a:latin typeface="Montserrat"/>
                </a:rPr>
                <a:t>I</a:t>
              </a:r>
              <a:r>
                <a:rPr lang="en-US" sz="1899">
                  <a:solidFill>
                    <a:srgbClr val="000000"/>
                  </a:solidFill>
                  <a:latin typeface="Montserrat"/>
                </a:rPr>
                <a:t>n statistics, exploratory data analysis is an approach of analyzing data sets to summarize their main characteristics, often using statistical graphics and other data visualization methods.</a:t>
              </a:r>
            </a:p>
            <a:p>
              <a:pPr algn="just">
                <a:lnSpc>
                  <a:spcPts val="2659"/>
                </a:lnSpc>
              </a:pPr>
              <a:r>
                <a:rPr lang="en-US" sz="1899" u="sng">
                  <a:solidFill>
                    <a:srgbClr val="000000"/>
                  </a:solidFill>
                  <a:latin typeface="Montserrat"/>
                </a:rPr>
                <a:t>Files :</a:t>
              </a:r>
              <a:r>
                <a:rPr lang="en-US" sz="1899">
                  <a:solidFill>
                    <a:srgbClr val="000000"/>
                  </a:solidFill>
                  <a:latin typeface="Montserrat"/>
                </a:rPr>
                <a:t>  EDA jupyter notebook.</a:t>
              </a:r>
            </a:p>
          </p:txBody>
        </p:sp>
        <p:sp>
          <p:nvSpPr>
            <p:cNvPr name="AutoShape 10" id="10"/>
            <p:cNvSpPr/>
            <p:nvPr/>
          </p:nvSpPr>
          <p:spPr>
            <a:xfrm rot="0">
              <a:off x="0" y="0"/>
              <a:ext cx="9377366" cy="0"/>
            </a:xfrm>
            <a:prstGeom prst="line">
              <a:avLst/>
            </a:prstGeom>
            <a:ln cap="rnd" w="12700">
              <a:solidFill>
                <a:srgbClr val="000000"/>
              </a:solidFill>
              <a:prstDash val="solid"/>
              <a:headEnd type="none" len="sm" w="sm"/>
              <a:tailEnd type="none" len="sm" w="sm"/>
            </a:ln>
          </p:spPr>
        </p:sp>
      </p:grpSp>
      <p:grpSp>
        <p:nvGrpSpPr>
          <p:cNvPr name="Group 11" id="11"/>
          <p:cNvGrpSpPr/>
          <p:nvPr/>
        </p:nvGrpSpPr>
        <p:grpSpPr>
          <a:xfrm rot="0">
            <a:off x="9950619" y="6314338"/>
            <a:ext cx="7033024" cy="3347299"/>
            <a:chOff x="0" y="0"/>
            <a:chExt cx="9377366" cy="4463066"/>
          </a:xfrm>
        </p:grpSpPr>
        <p:sp>
          <p:nvSpPr>
            <p:cNvPr name="TextBox 12" id="12"/>
            <p:cNvSpPr txBox="true"/>
            <p:nvPr/>
          </p:nvSpPr>
          <p:spPr>
            <a:xfrm rot="0">
              <a:off x="0" y="233630"/>
              <a:ext cx="9377366" cy="649606"/>
            </a:xfrm>
            <a:prstGeom prst="rect">
              <a:avLst/>
            </a:prstGeom>
          </p:spPr>
          <p:txBody>
            <a:bodyPr anchor="t" rtlCol="false" tIns="0" lIns="0" bIns="0" rIns="0">
              <a:spAutoFit/>
            </a:bodyPr>
            <a:lstStyle/>
            <a:p>
              <a:pPr>
                <a:lnSpc>
                  <a:spcPts val="3997"/>
                </a:lnSpc>
              </a:pPr>
              <a:r>
                <a:rPr lang="en-US" sz="3074">
                  <a:solidFill>
                    <a:srgbClr val="000000"/>
                  </a:solidFill>
                  <a:latin typeface="Montserrat Semi-Bold Bold"/>
                </a:rPr>
                <a:t>Recommendation system</a:t>
              </a:r>
            </a:p>
          </p:txBody>
        </p:sp>
        <p:sp>
          <p:nvSpPr>
            <p:cNvPr name="TextBox 13" id="13"/>
            <p:cNvSpPr txBox="true"/>
            <p:nvPr/>
          </p:nvSpPr>
          <p:spPr>
            <a:xfrm rot="0">
              <a:off x="0" y="1372380"/>
              <a:ext cx="9377366" cy="3084406"/>
            </a:xfrm>
            <a:prstGeom prst="rect">
              <a:avLst/>
            </a:prstGeom>
          </p:spPr>
          <p:txBody>
            <a:bodyPr anchor="t" rtlCol="false" tIns="0" lIns="0" bIns="0" rIns="0">
              <a:spAutoFit/>
            </a:bodyPr>
            <a:lstStyle/>
            <a:p>
              <a:pPr algn="just">
                <a:lnSpc>
                  <a:spcPts val="2695"/>
                </a:lnSpc>
              </a:pPr>
              <a:r>
                <a:rPr lang="en-US" sz="1925">
                  <a:solidFill>
                    <a:srgbClr val="000000"/>
                  </a:solidFill>
                  <a:latin typeface="Montserrat"/>
                </a:rPr>
                <a:t>- Simple recommenders</a:t>
              </a:r>
            </a:p>
            <a:p>
              <a:pPr algn="just">
                <a:lnSpc>
                  <a:spcPts val="2695"/>
                </a:lnSpc>
              </a:pPr>
              <a:r>
                <a:rPr lang="en-US" sz="1200">
                  <a:solidFill>
                    <a:srgbClr val="000000"/>
                  </a:solidFill>
                  <a:latin typeface="Arimo"/>
                </a:rPr>
                <a:t>- Collaborative Filtering based Recommendation System</a:t>
              </a:r>
            </a:p>
            <a:p>
              <a:pPr algn="just">
                <a:lnSpc>
                  <a:spcPts val="2695"/>
                </a:lnSpc>
              </a:pPr>
              <a:r>
                <a:rPr lang="en-US" sz="1200">
                  <a:solidFill>
                    <a:srgbClr val="000000"/>
                  </a:solidFill>
                  <a:latin typeface="Arimo"/>
                </a:rPr>
                <a:t>- User-based recommendation book system</a:t>
              </a:r>
            </a:p>
            <a:p>
              <a:pPr algn="just">
                <a:lnSpc>
                  <a:spcPts val="2695"/>
                </a:lnSpc>
              </a:pPr>
              <a:r>
                <a:rPr lang="en-US" sz="1200">
                  <a:solidFill>
                    <a:srgbClr val="000000"/>
                  </a:solidFill>
                  <a:latin typeface="Arimo"/>
                </a:rPr>
                <a:t>- Collaborative Filtering Using k-Nearest Neighbors</a:t>
              </a:r>
            </a:p>
            <a:p>
              <a:pPr algn="just">
                <a:lnSpc>
                  <a:spcPts val="2695"/>
                </a:lnSpc>
              </a:pPr>
            </a:p>
            <a:p>
              <a:pPr algn="just">
                <a:lnSpc>
                  <a:spcPts val="2695"/>
                </a:lnSpc>
              </a:pPr>
              <a:r>
                <a:rPr lang="en-US" sz="1925" u="sng">
                  <a:solidFill>
                    <a:srgbClr val="000000"/>
                  </a:solidFill>
                  <a:latin typeface="Montserrat"/>
                </a:rPr>
                <a:t>Files</a:t>
              </a:r>
              <a:r>
                <a:rPr lang="en-US" sz="1925">
                  <a:solidFill>
                    <a:srgbClr val="000000"/>
                  </a:solidFill>
                  <a:latin typeface="Montserrat"/>
                </a:rPr>
                <a:t>: Recommendation system jupyter notebook.</a:t>
              </a:r>
            </a:p>
            <a:p>
              <a:pPr algn="just">
                <a:lnSpc>
                  <a:spcPts val="2695"/>
                </a:lnSpc>
              </a:pPr>
              <a:r>
                <a:rPr lang="en-US" sz="1925" u="sng">
                  <a:solidFill>
                    <a:srgbClr val="000000"/>
                  </a:solidFill>
                  <a:latin typeface="Montserrat"/>
                </a:rPr>
                <a:t>Others </a:t>
              </a:r>
              <a:r>
                <a:rPr lang="en-US" sz="1925">
                  <a:solidFill>
                    <a:srgbClr val="000000"/>
                  </a:solidFill>
                  <a:latin typeface="Montserrat"/>
                </a:rPr>
                <a:t>: files 2 function.py</a:t>
              </a:r>
            </a:p>
          </p:txBody>
        </p:sp>
        <p:sp>
          <p:nvSpPr>
            <p:cNvPr name="AutoShape 14" id="14"/>
            <p:cNvSpPr/>
            <p:nvPr/>
          </p:nvSpPr>
          <p:spPr>
            <a:xfrm rot="0">
              <a:off x="0" y="0"/>
              <a:ext cx="9377366" cy="0"/>
            </a:xfrm>
            <a:prstGeom prst="line">
              <a:avLst/>
            </a:prstGeom>
            <a:ln cap="rnd" w="12700">
              <a:solidFill>
                <a:srgbClr val="000000"/>
              </a:solidFill>
              <a:prstDash val="solid"/>
              <a:headEnd type="none" len="sm" w="sm"/>
              <a:tailEnd type="none" len="sm" w="sm"/>
            </a:ln>
          </p:spPr>
        </p:sp>
      </p:grpSp>
      <p:sp>
        <p:nvSpPr>
          <p:cNvPr name="TextBox 15" id="15"/>
          <p:cNvSpPr txBox="true"/>
          <p:nvPr/>
        </p:nvSpPr>
        <p:spPr>
          <a:xfrm rot="0">
            <a:off x="1028700" y="682753"/>
            <a:ext cx="4310422" cy="309309"/>
          </a:xfrm>
          <a:prstGeom prst="rect">
            <a:avLst/>
          </a:prstGeom>
        </p:spPr>
        <p:txBody>
          <a:bodyPr anchor="t" rtlCol="false" tIns="0" lIns="0" bIns="0" rIns="0">
            <a:spAutoFit/>
          </a:bodyPr>
          <a:lstStyle/>
          <a:p>
            <a:pPr>
              <a:lnSpc>
                <a:spcPts val="2409"/>
              </a:lnSpc>
            </a:pPr>
            <a:r>
              <a:rPr lang="en-US" sz="1974">
                <a:solidFill>
                  <a:srgbClr val="000000"/>
                </a:solidFill>
                <a:latin typeface="Montserrat"/>
              </a:rPr>
              <a:t>Book recommendation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306562" y="272755"/>
            <a:ext cx="10862191" cy="9741490"/>
            <a:chOff x="0" y="0"/>
            <a:chExt cx="14482922" cy="12988654"/>
          </a:xfrm>
        </p:grpSpPr>
        <p:pic>
          <p:nvPicPr>
            <p:cNvPr name="Picture 3" id="3"/>
            <p:cNvPicPr>
              <a:picLocks noChangeAspect="true"/>
            </p:cNvPicPr>
            <p:nvPr/>
          </p:nvPicPr>
          <p:blipFill>
            <a:blip r:embed="rId2"/>
            <a:srcRect l="20250" t="0" r="20250" b="0"/>
            <a:stretch>
              <a:fillRect/>
            </a:stretch>
          </p:blipFill>
          <p:spPr>
            <a:xfrm>
              <a:off x="0" y="0"/>
              <a:ext cx="9612948" cy="8616769"/>
            </a:xfrm>
            <a:prstGeom prst="rect">
              <a:avLst/>
            </a:prstGeom>
          </p:spPr>
        </p:pic>
        <p:pic>
          <p:nvPicPr>
            <p:cNvPr name="Picture 4" id="4"/>
            <p:cNvPicPr>
              <a:picLocks noChangeAspect="true"/>
            </p:cNvPicPr>
            <p:nvPr/>
          </p:nvPicPr>
          <p:blipFill>
            <a:blip r:embed="rId3"/>
            <a:srcRect l="12823" t="0" r="12823" b="0"/>
            <a:stretch>
              <a:fillRect/>
            </a:stretch>
          </p:blipFill>
          <p:spPr>
            <a:xfrm>
              <a:off x="9739948" y="0"/>
              <a:ext cx="4742974" cy="4244885"/>
            </a:xfrm>
            <a:prstGeom prst="rect">
              <a:avLst/>
            </a:prstGeom>
          </p:spPr>
        </p:pic>
        <p:pic>
          <p:nvPicPr>
            <p:cNvPr name="Picture 5" id="5"/>
            <p:cNvPicPr>
              <a:picLocks noChangeAspect="true"/>
            </p:cNvPicPr>
            <p:nvPr/>
          </p:nvPicPr>
          <p:blipFill>
            <a:blip r:embed="rId4"/>
            <a:srcRect l="8717" t="0" r="8717" b="0"/>
            <a:stretch>
              <a:fillRect/>
            </a:stretch>
          </p:blipFill>
          <p:spPr>
            <a:xfrm>
              <a:off x="9739948" y="4371885"/>
              <a:ext cx="4742974" cy="8616769"/>
            </a:xfrm>
            <a:prstGeom prst="rect">
              <a:avLst/>
            </a:prstGeom>
          </p:spPr>
        </p:pic>
        <p:pic>
          <p:nvPicPr>
            <p:cNvPr name="Picture 6" id="6"/>
            <p:cNvPicPr>
              <a:picLocks noChangeAspect="true"/>
            </p:cNvPicPr>
            <p:nvPr/>
          </p:nvPicPr>
          <p:blipFill>
            <a:blip r:embed="rId5"/>
            <a:srcRect l="14538" t="0" r="14538" b="0"/>
            <a:stretch>
              <a:fillRect/>
            </a:stretch>
          </p:blipFill>
          <p:spPr>
            <a:xfrm>
              <a:off x="4869974" y="8743769"/>
              <a:ext cx="4742974" cy="4244885"/>
            </a:xfrm>
            <a:prstGeom prst="rect">
              <a:avLst/>
            </a:prstGeom>
          </p:spPr>
        </p:pic>
        <p:pic>
          <p:nvPicPr>
            <p:cNvPr name="Picture 7" id="7"/>
            <p:cNvPicPr>
              <a:picLocks noChangeAspect="true"/>
            </p:cNvPicPr>
            <p:nvPr/>
          </p:nvPicPr>
          <p:blipFill>
            <a:blip r:embed="rId6"/>
            <a:srcRect l="16759" t="0" r="16759" b="0"/>
            <a:stretch>
              <a:fillRect/>
            </a:stretch>
          </p:blipFill>
          <p:spPr>
            <a:xfrm>
              <a:off x="0" y="8743769"/>
              <a:ext cx="4742974" cy="4244885"/>
            </a:xfrm>
            <a:prstGeom prst="rect">
              <a:avLst/>
            </a:prstGeom>
          </p:spPr>
        </p:pic>
      </p:grpSp>
      <p:sp>
        <p:nvSpPr>
          <p:cNvPr name="TextBox 8" id="8"/>
          <p:cNvSpPr txBox="true"/>
          <p:nvPr/>
        </p:nvSpPr>
        <p:spPr>
          <a:xfrm rot="0">
            <a:off x="11453724" y="6916143"/>
            <a:ext cx="6185904" cy="2743200"/>
          </a:xfrm>
          <a:prstGeom prst="rect">
            <a:avLst/>
          </a:prstGeom>
        </p:spPr>
        <p:txBody>
          <a:bodyPr anchor="t" rtlCol="false" tIns="0" lIns="0" bIns="0" rIns="0">
            <a:spAutoFit/>
          </a:bodyPr>
          <a:lstStyle/>
          <a:p>
            <a:pPr algn="r">
              <a:lnSpc>
                <a:spcPts val="10800"/>
              </a:lnSpc>
            </a:pPr>
            <a:r>
              <a:rPr lang="en-US" sz="9000">
                <a:solidFill>
                  <a:srgbClr val="FFFFFF"/>
                </a:solidFill>
                <a:latin typeface="Montserrat Semi-Bold"/>
              </a:rPr>
              <a:t>Data-Cleaning</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314964"/>
        </a:solidFill>
      </p:bgPr>
    </p:bg>
    <p:spTree>
      <p:nvGrpSpPr>
        <p:cNvPr id="1" name=""/>
        <p:cNvGrpSpPr/>
        <p:nvPr/>
      </p:nvGrpSpPr>
      <p:grpSpPr>
        <a:xfrm>
          <a:off x="0" y="0"/>
          <a:ext cx="0" cy="0"/>
          <a:chOff x="0" y="0"/>
          <a:chExt cx="0" cy="0"/>
        </a:xfrm>
      </p:grpSpPr>
      <p:sp>
        <p:nvSpPr>
          <p:cNvPr name="AutoShape 2" id="2"/>
          <p:cNvSpPr/>
          <p:nvPr/>
        </p:nvSpPr>
        <p:spPr>
          <a:xfrm rot="5400000">
            <a:off x="947290" y="6860683"/>
            <a:ext cx="6843109" cy="0"/>
          </a:xfrm>
          <a:prstGeom prst="line">
            <a:avLst/>
          </a:prstGeom>
          <a:ln cap="rnd" w="9525">
            <a:solidFill>
              <a:srgbClr val="FFFFFF"/>
            </a:solidFill>
            <a:prstDash val="solid"/>
            <a:headEnd type="none" len="sm" w="sm"/>
            <a:tailEnd type="none" len="sm" w="sm"/>
          </a:ln>
        </p:spPr>
      </p:sp>
      <p:sp>
        <p:nvSpPr>
          <p:cNvPr name="AutoShape 3" id="3"/>
          <p:cNvSpPr/>
          <p:nvPr/>
        </p:nvSpPr>
        <p:spPr>
          <a:xfrm rot="0">
            <a:off x="0" y="3443891"/>
            <a:ext cx="18246628" cy="0"/>
          </a:xfrm>
          <a:prstGeom prst="line">
            <a:avLst/>
          </a:prstGeom>
          <a:ln cap="rnd" w="9525">
            <a:solidFill>
              <a:srgbClr val="FFFFFF"/>
            </a:solidFill>
            <a:prstDash val="solid"/>
            <a:headEnd type="none" len="sm" w="sm"/>
            <a:tailEnd type="none" len="sm" w="sm"/>
          </a:ln>
        </p:spPr>
      </p:sp>
      <p:sp>
        <p:nvSpPr>
          <p:cNvPr name="AutoShape 4" id="4"/>
          <p:cNvSpPr/>
          <p:nvPr/>
        </p:nvSpPr>
        <p:spPr>
          <a:xfrm rot="5400000">
            <a:off x="5243715" y="7053476"/>
            <a:ext cx="7228694" cy="0"/>
          </a:xfrm>
          <a:prstGeom prst="line">
            <a:avLst/>
          </a:prstGeom>
          <a:ln cap="rnd" w="9525">
            <a:solidFill>
              <a:srgbClr val="FFFFFF"/>
            </a:solidFill>
            <a:prstDash val="solid"/>
            <a:headEnd type="none" len="sm" w="sm"/>
            <a:tailEnd type="none" len="sm" w="sm"/>
          </a:ln>
        </p:spPr>
      </p:sp>
      <p:sp>
        <p:nvSpPr>
          <p:cNvPr name="AutoShape 5" id="5"/>
          <p:cNvSpPr/>
          <p:nvPr/>
        </p:nvSpPr>
        <p:spPr>
          <a:xfrm rot="5400000">
            <a:off x="10172548" y="6860683"/>
            <a:ext cx="6843109" cy="0"/>
          </a:xfrm>
          <a:prstGeom prst="line">
            <a:avLst/>
          </a:prstGeom>
          <a:ln cap="rnd" w="9525">
            <a:solidFill>
              <a:srgbClr val="FFFFFF"/>
            </a:solidFill>
            <a:prstDash val="solid"/>
            <a:headEnd type="none" len="sm" w="sm"/>
            <a:tailEnd type="none" len="sm" w="sm"/>
          </a:ln>
        </p:spPr>
      </p:sp>
      <p:sp>
        <p:nvSpPr>
          <p:cNvPr name="TextBox 6" id="6"/>
          <p:cNvSpPr txBox="true"/>
          <p:nvPr/>
        </p:nvSpPr>
        <p:spPr>
          <a:xfrm rot="0">
            <a:off x="2730426" y="1028700"/>
            <a:ext cx="12827148"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Montserrat Semi-Bold"/>
              </a:rPr>
              <a:t>Data- Cleanning</a:t>
            </a:r>
          </a:p>
        </p:txBody>
      </p:sp>
      <p:sp>
        <p:nvSpPr>
          <p:cNvPr name="TextBox 7" id="7"/>
          <p:cNvSpPr txBox="true"/>
          <p:nvPr/>
        </p:nvSpPr>
        <p:spPr>
          <a:xfrm rot="0">
            <a:off x="372977" y="4142961"/>
            <a:ext cx="3373149" cy="571500"/>
          </a:xfrm>
          <a:prstGeom prst="rect">
            <a:avLst/>
          </a:prstGeom>
        </p:spPr>
        <p:txBody>
          <a:bodyPr anchor="t" rtlCol="false" tIns="0" lIns="0" bIns="0" rIns="0">
            <a:spAutoFit/>
          </a:bodyPr>
          <a:lstStyle/>
          <a:p>
            <a:pPr algn="ctr">
              <a:lnSpc>
                <a:spcPts val="4550"/>
              </a:lnSpc>
            </a:pPr>
            <a:r>
              <a:rPr lang="en-US" sz="3500">
                <a:solidFill>
                  <a:srgbClr val="FFFFFF"/>
                </a:solidFill>
                <a:latin typeface="Montserrat"/>
              </a:rPr>
              <a:t>Books</a:t>
            </a:r>
          </a:p>
        </p:txBody>
      </p:sp>
      <p:sp>
        <p:nvSpPr>
          <p:cNvPr name="TextBox 8" id="8"/>
          <p:cNvSpPr txBox="true"/>
          <p:nvPr/>
        </p:nvSpPr>
        <p:spPr>
          <a:xfrm rot="0">
            <a:off x="4658185" y="4237769"/>
            <a:ext cx="3373149" cy="571500"/>
          </a:xfrm>
          <a:prstGeom prst="rect">
            <a:avLst/>
          </a:prstGeom>
        </p:spPr>
        <p:txBody>
          <a:bodyPr anchor="t" rtlCol="false" tIns="0" lIns="0" bIns="0" rIns="0">
            <a:spAutoFit/>
          </a:bodyPr>
          <a:lstStyle/>
          <a:p>
            <a:pPr algn="ctr">
              <a:lnSpc>
                <a:spcPts val="4550"/>
              </a:lnSpc>
            </a:pPr>
            <a:r>
              <a:rPr lang="en-US" sz="3500">
                <a:solidFill>
                  <a:srgbClr val="FFFFFF"/>
                </a:solidFill>
                <a:latin typeface="Montserrat"/>
              </a:rPr>
              <a:t>Users</a:t>
            </a:r>
          </a:p>
        </p:txBody>
      </p:sp>
      <p:sp>
        <p:nvSpPr>
          <p:cNvPr name="TextBox 9" id="9"/>
          <p:cNvSpPr txBox="true"/>
          <p:nvPr/>
        </p:nvSpPr>
        <p:spPr>
          <a:xfrm rot="0">
            <a:off x="9539508" y="4237769"/>
            <a:ext cx="3373149" cy="571500"/>
          </a:xfrm>
          <a:prstGeom prst="rect">
            <a:avLst/>
          </a:prstGeom>
        </p:spPr>
        <p:txBody>
          <a:bodyPr anchor="t" rtlCol="false" tIns="0" lIns="0" bIns="0" rIns="0">
            <a:spAutoFit/>
          </a:bodyPr>
          <a:lstStyle/>
          <a:p>
            <a:pPr algn="ctr">
              <a:lnSpc>
                <a:spcPts val="4550"/>
              </a:lnSpc>
            </a:pPr>
            <a:r>
              <a:rPr lang="en-US" sz="3500">
                <a:solidFill>
                  <a:srgbClr val="FFFFFF"/>
                </a:solidFill>
                <a:latin typeface="Montserrat"/>
              </a:rPr>
              <a:t>Ratings</a:t>
            </a:r>
          </a:p>
        </p:txBody>
      </p:sp>
      <p:sp>
        <p:nvSpPr>
          <p:cNvPr name="TextBox 10" id="10"/>
          <p:cNvSpPr txBox="true"/>
          <p:nvPr/>
        </p:nvSpPr>
        <p:spPr>
          <a:xfrm rot="0">
            <a:off x="13871000" y="4237769"/>
            <a:ext cx="3373149" cy="576897"/>
          </a:xfrm>
          <a:prstGeom prst="rect">
            <a:avLst/>
          </a:prstGeom>
        </p:spPr>
        <p:txBody>
          <a:bodyPr anchor="t" rtlCol="false" tIns="0" lIns="0" bIns="0" rIns="0">
            <a:spAutoFit/>
          </a:bodyPr>
          <a:lstStyle/>
          <a:p>
            <a:pPr algn="ctr">
              <a:lnSpc>
                <a:spcPts val="4647"/>
              </a:lnSpc>
            </a:pPr>
            <a:r>
              <a:rPr lang="en-US" sz="3575">
                <a:solidFill>
                  <a:srgbClr val="FFFFFF"/>
                </a:solidFill>
                <a:latin typeface="Montserrat"/>
              </a:rPr>
              <a:t>Preprocessed</a:t>
            </a:r>
          </a:p>
        </p:txBody>
      </p:sp>
      <p:sp>
        <p:nvSpPr>
          <p:cNvPr name="TextBox 11" id="11"/>
          <p:cNvSpPr txBox="true"/>
          <p:nvPr/>
        </p:nvSpPr>
        <p:spPr>
          <a:xfrm rot="0">
            <a:off x="205608" y="4915949"/>
            <a:ext cx="3952320" cy="4697730"/>
          </a:xfrm>
          <a:prstGeom prst="rect">
            <a:avLst/>
          </a:prstGeom>
        </p:spPr>
        <p:txBody>
          <a:bodyPr anchor="t" rtlCol="false" tIns="0" lIns="0" bIns="0" rIns="0">
            <a:spAutoFit/>
          </a:bodyPr>
          <a:lstStyle/>
          <a:p>
            <a:pPr algn="just">
              <a:lnSpc>
                <a:spcPts val="2520"/>
              </a:lnSpc>
            </a:pPr>
            <a:r>
              <a:rPr lang="en-US" sz="1800">
                <a:solidFill>
                  <a:srgbClr val="FFFFFF"/>
                </a:solidFill>
                <a:latin typeface="Open Sans Light"/>
              </a:rPr>
              <a:t>In this dataset the main cleaning task was to deal with the column </a:t>
            </a:r>
            <a:r>
              <a:rPr lang="en-US" sz="1800">
                <a:solidFill>
                  <a:srgbClr val="FFFFFF"/>
                </a:solidFill>
                <a:latin typeface="Open Sans Light Bold"/>
              </a:rPr>
              <a:t>year_of_publication</a:t>
            </a:r>
            <a:r>
              <a:rPr lang="en-US" sz="1800">
                <a:solidFill>
                  <a:srgbClr val="FFFFFF"/>
                </a:solidFill>
                <a:latin typeface="Open Sans Light"/>
              </a:rPr>
              <a:t> which was not filed only with years, some publisher name were sitting there and data needed to be ammended.</a:t>
            </a:r>
          </a:p>
          <a:p>
            <a:pPr algn="just">
              <a:lnSpc>
                <a:spcPts val="2520"/>
              </a:lnSpc>
            </a:pPr>
          </a:p>
          <a:p>
            <a:pPr algn="just">
              <a:lnSpc>
                <a:spcPts val="2520"/>
              </a:lnSpc>
            </a:pPr>
            <a:r>
              <a:rPr lang="en-US" sz="1800">
                <a:solidFill>
                  <a:srgbClr val="FFFFFF"/>
                </a:solidFill>
                <a:latin typeface="Open Sans Light"/>
              </a:rPr>
              <a:t>Other than this, I have been doing the usual cleaning (titlte format, nan, dropping unecessary column such as image and url as it is not useful for our analysis.</a:t>
            </a:r>
          </a:p>
          <a:p>
            <a:pPr algn="just">
              <a:lnSpc>
                <a:spcPts val="2520"/>
              </a:lnSpc>
            </a:pPr>
          </a:p>
          <a:p>
            <a:pPr algn="just">
              <a:lnSpc>
                <a:spcPts val="2520"/>
              </a:lnSpc>
            </a:pPr>
            <a:r>
              <a:rPr lang="en-US" sz="1800">
                <a:solidFill>
                  <a:srgbClr val="FFFFFF"/>
                </a:solidFill>
                <a:latin typeface="Open Sans Light"/>
              </a:rPr>
              <a:t>Once done I saved this clean data in a new csv file to use it later.</a:t>
            </a:r>
          </a:p>
        </p:txBody>
      </p:sp>
      <p:sp>
        <p:nvSpPr>
          <p:cNvPr name="TextBox 12" id="12"/>
          <p:cNvSpPr txBox="true"/>
          <p:nvPr/>
        </p:nvSpPr>
        <p:spPr>
          <a:xfrm rot="0">
            <a:off x="4481259" y="4915949"/>
            <a:ext cx="4129211" cy="4925059"/>
          </a:xfrm>
          <a:prstGeom prst="rect">
            <a:avLst/>
          </a:prstGeom>
        </p:spPr>
        <p:txBody>
          <a:bodyPr anchor="t" rtlCol="false" tIns="0" lIns="0" bIns="0" rIns="0">
            <a:spAutoFit/>
          </a:bodyPr>
          <a:lstStyle/>
          <a:p>
            <a:pPr algn="just">
              <a:lnSpc>
                <a:spcPts val="2520"/>
              </a:lnSpc>
            </a:pPr>
            <a:r>
              <a:rPr lang="en-US" sz="1800">
                <a:solidFill>
                  <a:srgbClr val="FFFFFF"/>
                </a:solidFill>
                <a:latin typeface="Open Sans Light"/>
              </a:rPr>
              <a:t>Csv file users is composed of 3 column user_id, location and age.</a:t>
            </a:r>
          </a:p>
          <a:p>
            <a:pPr algn="just">
              <a:lnSpc>
                <a:spcPts val="2520"/>
              </a:lnSpc>
            </a:pPr>
          </a:p>
          <a:p>
            <a:pPr algn="just">
              <a:lnSpc>
                <a:spcPts val="2660"/>
              </a:lnSpc>
            </a:pPr>
            <a:r>
              <a:rPr lang="en-US" sz="1800">
                <a:solidFill>
                  <a:srgbClr val="FFFFFF"/>
                </a:solidFill>
                <a:latin typeface="Open Sans Light"/>
              </a:rPr>
              <a:t>Regarding the location, I split the column in three as it was containing cities, region/state and country.</a:t>
            </a:r>
          </a:p>
          <a:p>
            <a:pPr algn="just">
              <a:lnSpc>
                <a:spcPts val="2660"/>
              </a:lnSpc>
            </a:pPr>
          </a:p>
          <a:p>
            <a:pPr algn="just">
              <a:lnSpc>
                <a:spcPts val="2660"/>
              </a:lnSpc>
            </a:pPr>
            <a:r>
              <a:rPr lang="en-US" sz="1900">
                <a:solidFill>
                  <a:srgbClr val="FFFFFF"/>
                </a:solidFill>
                <a:latin typeface="Open Sans Light"/>
              </a:rPr>
              <a:t>For age Values below 5 and above 90 are not necessary in this case, so I am replacing them by NaNs and then with means.</a:t>
            </a:r>
          </a:p>
          <a:p>
            <a:pPr algn="just">
              <a:lnSpc>
                <a:spcPts val="2660"/>
              </a:lnSpc>
            </a:pPr>
          </a:p>
          <a:p>
            <a:pPr algn="just">
              <a:lnSpc>
                <a:spcPts val="2660"/>
              </a:lnSpc>
            </a:pPr>
            <a:r>
              <a:rPr lang="en-US" sz="1900">
                <a:solidFill>
                  <a:srgbClr val="FFFFFF"/>
                </a:solidFill>
                <a:latin typeface="Open Sans Light"/>
              </a:rPr>
              <a:t>Column location have been dropped.</a:t>
            </a:r>
          </a:p>
          <a:p>
            <a:pPr algn="just">
              <a:lnSpc>
                <a:spcPts val="2660"/>
              </a:lnSpc>
            </a:pPr>
          </a:p>
          <a:p>
            <a:pPr algn="just">
              <a:lnSpc>
                <a:spcPts val="2660"/>
              </a:lnSpc>
            </a:pPr>
            <a:r>
              <a:rPr lang="en-US" sz="1900">
                <a:solidFill>
                  <a:srgbClr val="FFFFFF"/>
                </a:solidFill>
                <a:latin typeface="Open Sans Light"/>
              </a:rPr>
              <a:t>Saving the data as new csv file</a:t>
            </a:r>
          </a:p>
        </p:txBody>
      </p:sp>
      <p:sp>
        <p:nvSpPr>
          <p:cNvPr name="TextBox 13" id="13"/>
          <p:cNvSpPr txBox="true"/>
          <p:nvPr/>
        </p:nvSpPr>
        <p:spPr>
          <a:xfrm rot="0">
            <a:off x="9012239" y="4906424"/>
            <a:ext cx="4427686" cy="4674869"/>
          </a:xfrm>
          <a:prstGeom prst="rect">
            <a:avLst/>
          </a:prstGeom>
        </p:spPr>
        <p:txBody>
          <a:bodyPr anchor="t" rtlCol="false" tIns="0" lIns="0" bIns="0" rIns="0">
            <a:spAutoFit/>
          </a:bodyPr>
          <a:lstStyle/>
          <a:p>
            <a:pPr algn="just">
              <a:lnSpc>
                <a:spcPts val="2660"/>
              </a:lnSpc>
            </a:pPr>
            <a:r>
              <a:rPr lang="en-US" sz="1900">
                <a:solidFill>
                  <a:srgbClr val="FFFFFF"/>
                </a:solidFill>
                <a:latin typeface="Open Sans Light"/>
              </a:rPr>
              <a:t>Rating data set has 3 column user_id, isbn and book_rating.</a:t>
            </a:r>
          </a:p>
          <a:p>
            <a:pPr algn="just">
              <a:lnSpc>
                <a:spcPts val="2660"/>
              </a:lnSpc>
            </a:pPr>
          </a:p>
          <a:p>
            <a:pPr algn="just">
              <a:lnSpc>
                <a:spcPts val="2660"/>
              </a:lnSpc>
            </a:pPr>
            <a:r>
              <a:rPr lang="en-US" sz="1900">
                <a:solidFill>
                  <a:srgbClr val="FFFFFF"/>
                </a:solidFill>
                <a:latin typeface="Open Sans Light"/>
              </a:rPr>
              <a:t>Here I mainly focus on book_rating once the dataset was uniformised and basic check and data cleaning was done.</a:t>
            </a:r>
          </a:p>
          <a:p>
            <a:pPr algn="just">
              <a:lnSpc>
                <a:spcPts val="2660"/>
              </a:lnSpc>
            </a:pPr>
          </a:p>
          <a:p>
            <a:pPr algn="just">
              <a:lnSpc>
                <a:spcPts val="2660"/>
              </a:lnSpc>
            </a:pPr>
            <a:r>
              <a:rPr lang="en-US" sz="1900">
                <a:solidFill>
                  <a:srgbClr val="FFFFFF"/>
                </a:solidFill>
                <a:latin typeface="Open Sans Light Bold"/>
              </a:rPr>
              <a:t>Ratings dataset</a:t>
            </a:r>
            <a:r>
              <a:rPr lang="en-US" sz="1900">
                <a:solidFill>
                  <a:srgbClr val="FFFFFF"/>
                </a:solidFill>
                <a:latin typeface="Open Sans Light"/>
              </a:rPr>
              <a:t> should only have books only which exist in our books dataset it should also only have ratings from users which exist in users dataset . And finally Consider only ratings from 1-10 and leave 0s in column bookRating.</a:t>
            </a:r>
          </a:p>
          <a:p>
            <a:pPr algn="just">
              <a:lnSpc>
                <a:spcPts val="2800"/>
              </a:lnSpc>
            </a:pPr>
          </a:p>
        </p:txBody>
      </p:sp>
      <p:sp>
        <p:nvSpPr>
          <p:cNvPr name="TextBox 14" id="14"/>
          <p:cNvSpPr txBox="true"/>
          <p:nvPr/>
        </p:nvSpPr>
        <p:spPr>
          <a:xfrm rot="0">
            <a:off x="13871000" y="4906424"/>
            <a:ext cx="3395607" cy="656589"/>
          </a:xfrm>
          <a:prstGeom prst="rect">
            <a:avLst/>
          </a:prstGeom>
        </p:spPr>
        <p:txBody>
          <a:bodyPr anchor="t" rtlCol="false" tIns="0" lIns="0" bIns="0" rIns="0">
            <a:spAutoFit/>
          </a:bodyPr>
          <a:lstStyle/>
          <a:p>
            <a:pPr algn="just">
              <a:lnSpc>
                <a:spcPts val="2660"/>
              </a:lnSpc>
            </a:pPr>
            <a:r>
              <a:rPr lang="en-US" sz="1900">
                <a:solidFill>
                  <a:srgbClr val="FFFFFF"/>
                </a:solidFill>
                <a:latin typeface="Open Sans Light"/>
              </a:rPr>
              <a:t>Merged from the 3 previous file once cleaned.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grpSp>
        <p:nvGrpSpPr>
          <p:cNvPr name="Group 2" id="2"/>
          <p:cNvGrpSpPr/>
          <p:nvPr/>
        </p:nvGrpSpPr>
        <p:grpSpPr>
          <a:xfrm rot="0">
            <a:off x="934174" y="5714569"/>
            <a:ext cx="8470250" cy="3781549"/>
            <a:chOff x="0" y="0"/>
            <a:chExt cx="11293667" cy="5042065"/>
          </a:xfrm>
        </p:grpSpPr>
        <p:pic>
          <p:nvPicPr>
            <p:cNvPr name="Picture 3" id="3"/>
            <p:cNvPicPr>
              <a:picLocks noChangeAspect="true"/>
            </p:cNvPicPr>
            <p:nvPr/>
          </p:nvPicPr>
          <p:blipFill>
            <a:blip r:embed="rId2"/>
            <a:srcRect l="0" t="8145" r="0" b="8145"/>
            <a:stretch>
              <a:fillRect/>
            </a:stretch>
          </p:blipFill>
          <p:spPr>
            <a:xfrm>
              <a:off x="0" y="0"/>
              <a:ext cx="11293667" cy="5042065"/>
            </a:xfrm>
            <a:prstGeom prst="rect">
              <a:avLst/>
            </a:prstGeom>
          </p:spPr>
        </p:pic>
      </p:grpSp>
      <p:pic>
        <p:nvPicPr>
          <p:cNvPr name="Picture 4" id="4"/>
          <p:cNvPicPr>
            <a:picLocks noChangeAspect="true"/>
          </p:cNvPicPr>
          <p:nvPr/>
        </p:nvPicPr>
        <p:blipFill>
          <a:blip r:embed="rId3"/>
          <a:srcRect l="0" t="1184" r="0" b="1184"/>
          <a:stretch>
            <a:fillRect/>
          </a:stretch>
        </p:blipFill>
        <p:spPr>
          <a:xfrm flipH="false" flipV="false" rot="0">
            <a:off x="1028700" y="383475"/>
            <a:ext cx="6744927" cy="4204125"/>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1062304" y="383475"/>
            <a:ext cx="6594021" cy="4204125"/>
          </a:xfrm>
          <a:prstGeom prst="rect">
            <a:avLst/>
          </a:prstGeom>
        </p:spPr>
      </p:pic>
      <p:pic>
        <p:nvPicPr>
          <p:cNvPr name="Picture 6" id="6"/>
          <p:cNvPicPr>
            <a:picLocks noChangeAspect="true"/>
          </p:cNvPicPr>
          <p:nvPr/>
        </p:nvPicPr>
        <p:blipFill>
          <a:blip r:embed="rId5"/>
          <a:srcRect l="0" t="1518" r="0" b="1518"/>
          <a:stretch>
            <a:fillRect/>
          </a:stretch>
        </p:blipFill>
        <p:spPr>
          <a:xfrm flipH="false" flipV="false" rot="0">
            <a:off x="11062304" y="5231762"/>
            <a:ext cx="6594021" cy="3878028"/>
          </a:xfrm>
          <a:prstGeom prst="rect">
            <a:avLst/>
          </a:prstGeom>
        </p:spPr>
      </p:pic>
      <p:sp>
        <p:nvSpPr>
          <p:cNvPr name="TextBox 7" id="7"/>
          <p:cNvSpPr txBox="true"/>
          <p:nvPr/>
        </p:nvSpPr>
        <p:spPr>
          <a:xfrm rot="0">
            <a:off x="1262119" y="4673357"/>
            <a:ext cx="6048517" cy="701674"/>
          </a:xfrm>
          <a:prstGeom prst="rect">
            <a:avLst/>
          </a:prstGeom>
        </p:spPr>
        <p:txBody>
          <a:bodyPr anchor="t" rtlCol="false" tIns="0" lIns="0" bIns="0" rIns="0">
            <a:spAutoFit/>
          </a:bodyPr>
          <a:lstStyle/>
          <a:p>
            <a:pPr algn="ctr">
              <a:lnSpc>
                <a:spcPts val="2800"/>
              </a:lnSpc>
            </a:pPr>
            <a:r>
              <a:rPr lang="en-US" sz="2000">
                <a:solidFill>
                  <a:srgbClr val="000000"/>
                </a:solidFill>
                <a:latin typeface="Open Sans Light Bold"/>
              </a:rPr>
              <a:t>Age</a:t>
            </a:r>
            <a:r>
              <a:rPr lang="en-US" sz="2000">
                <a:solidFill>
                  <a:srgbClr val="000000"/>
                </a:solidFill>
                <a:latin typeface="Open Sans Light"/>
              </a:rPr>
              <a:t> : As we can notice some user age were bellow 5 and above 90, which is not useful for our analysis</a:t>
            </a:r>
          </a:p>
        </p:txBody>
      </p:sp>
      <p:sp>
        <p:nvSpPr>
          <p:cNvPr name="TextBox 8" id="8"/>
          <p:cNvSpPr txBox="true"/>
          <p:nvPr/>
        </p:nvSpPr>
        <p:spPr>
          <a:xfrm rot="0">
            <a:off x="9603545" y="9315110"/>
            <a:ext cx="8684455" cy="789304"/>
          </a:xfrm>
          <a:prstGeom prst="rect">
            <a:avLst/>
          </a:prstGeom>
        </p:spPr>
        <p:txBody>
          <a:bodyPr anchor="t" rtlCol="false" tIns="0" lIns="0" bIns="0" rIns="0">
            <a:spAutoFit/>
          </a:bodyPr>
          <a:lstStyle/>
          <a:p>
            <a:pPr algn="ctr">
              <a:lnSpc>
                <a:spcPts val="3220"/>
              </a:lnSpc>
            </a:pPr>
            <a:r>
              <a:rPr lang="en-US" sz="2300">
                <a:solidFill>
                  <a:srgbClr val="000000"/>
                </a:solidFill>
                <a:latin typeface="Open Sans Light"/>
              </a:rPr>
              <a:t>The highest </a:t>
            </a:r>
            <a:r>
              <a:rPr lang="en-US" sz="2300">
                <a:solidFill>
                  <a:srgbClr val="000000"/>
                </a:solidFill>
                <a:latin typeface="Open Sans Light Bold"/>
              </a:rPr>
              <a:t>ratings</a:t>
            </a:r>
            <a:r>
              <a:rPr lang="en-US" sz="2300">
                <a:solidFill>
                  <a:srgbClr val="000000"/>
                </a:solidFill>
                <a:latin typeface="Open Sans Light"/>
              </a:rPr>
              <a:t> are more used and rating height is the rating mostly present.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306562" y="272755"/>
            <a:ext cx="10862191" cy="9741490"/>
            <a:chOff x="0" y="0"/>
            <a:chExt cx="14482922" cy="12988654"/>
          </a:xfrm>
        </p:grpSpPr>
        <p:pic>
          <p:nvPicPr>
            <p:cNvPr name="Picture 3" id="3"/>
            <p:cNvPicPr>
              <a:picLocks noChangeAspect="true"/>
            </p:cNvPicPr>
            <p:nvPr/>
          </p:nvPicPr>
          <p:blipFill>
            <a:blip r:embed="rId2"/>
            <a:srcRect l="12813" t="0" r="12813" b="0"/>
            <a:stretch>
              <a:fillRect/>
            </a:stretch>
          </p:blipFill>
          <p:spPr>
            <a:xfrm>
              <a:off x="0" y="0"/>
              <a:ext cx="9612948" cy="8616769"/>
            </a:xfrm>
            <a:prstGeom prst="rect">
              <a:avLst/>
            </a:prstGeom>
          </p:spPr>
        </p:pic>
        <p:pic>
          <p:nvPicPr>
            <p:cNvPr name="Picture 4" id="4"/>
            <p:cNvPicPr>
              <a:picLocks noChangeAspect="true"/>
            </p:cNvPicPr>
            <p:nvPr/>
          </p:nvPicPr>
          <p:blipFill>
            <a:blip r:embed="rId3"/>
            <a:srcRect l="12823" t="0" r="12823" b="0"/>
            <a:stretch>
              <a:fillRect/>
            </a:stretch>
          </p:blipFill>
          <p:spPr>
            <a:xfrm>
              <a:off x="9739948" y="0"/>
              <a:ext cx="4742974" cy="4244885"/>
            </a:xfrm>
            <a:prstGeom prst="rect">
              <a:avLst/>
            </a:prstGeom>
          </p:spPr>
        </p:pic>
        <p:pic>
          <p:nvPicPr>
            <p:cNvPr name="Picture 5" id="5"/>
            <p:cNvPicPr>
              <a:picLocks noChangeAspect="true"/>
            </p:cNvPicPr>
            <p:nvPr/>
          </p:nvPicPr>
          <p:blipFill>
            <a:blip r:embed="rId4"/>
            <a:srcRect l="8642" t="0" r="8642" b="0"/>
            <a:stretch>
              <a:fillRect/>
            </a:stretch>
          </p:blipFill>
          <p:spPr>
            <a:xfrm>
              <a:off x="9739948" y="4371885"/>
              <a:ext cx="4742974" cy="8616769"/>
            </a:xfrm>
            <a:prstGeom prst="rect">
              <a:avLst/>
            </a:prstGeom>
          </p:spPr>
        </p:pic>
        <p:pic>
          <p:nvPicPr>
            <p:cNvPr name="Picture 6" id="6"/>
            <p:cNvPicPr>
              <a:picLocks noChangeAspect="true"/>
            </p:cNvPicPr>
            <p:nvPr/>
          </p:nvPicPr>
          <p:blipFill>
            <a:blip r:embed="rId5"/>
            <a:srcRect l="12823" t="0" r="12823" b="0"/>
            <a:stretch>
              <a:fillRect/>
            </a:stretch>
          </p:blipFill>
          <p:spPr>
            <a:xfrm>
              <a:off x="4869974" y="8743769"/>
              <a:ext cx="4742974" cy="4244885"/>
            </a:xfrm>
            <a:prstGeom prst="rect">
              <a:avLst/>
            </a:prstGeom>
          </p:spPr>
        </p:pic>
        <p:pic>
          <p:nvPicPr>
            <p:cNvPr name="Picture 7" id="7"/>
            <p:cNvPicPr>
              <a:picLocks noChangeAspect="true"/>
            </p:cNvPicPr>
            <p:nvPr/>
          </p:nvPicPr>
          <p:blipFill>
            <a:blip r:embed="rId6"/>
            <a:srcRect l="14538" t="0" r="14538" b="0"/>
            <a:stretch>
              <a:fillRect/>
            </a:stretch>
          </p:blipFill>
          <p:spPr>
            <a:xfrm>
              <a:off x="0" y="8743769"/>
              <a:ext cx="4742974" cy="4244885"/>
            </a:xfrm>
            <a:prstGeom prst="rect">
              <a:avLst/>
            </a:prstGeom>
          </p:spPr>
        </p:pic>
      </p:grpSp>
      <p:sp>
        <p:nvSpPr>
          <p:cNvPr name="TextBox 8" id="8"/>
          <p:cNvSpPr txBox="true"/>
          <p:nvPr/>
        </p:nvSpPr>
        <p:spPr>
          <a:xfrm rot="0">
            <a:off x="11453724" y="7201893"/>
            <a:ext cx="6185904" cy="2457450"/>
          </a:xfrm>
          <a:prstGeom prst="rect">
            <a:avLst/>
          </a:prstGeom>
        </p:spPr>
        <p:txBody>
          <a:bodyPr anchor="t" rtlCol="false" tIns="0" lIns="0" bIns="0" rIns="0">
            <a:spAutoFit/>
          </a:bodyPr>
          <a:lstStyle/>
          <a:p>
            <a:pPr algn="just">
              <a:lnSpc>
                <a:spcPts val="9720"/>
              </a:lnSpc>
            </a:pPr>
            <a:r>
              <a:rPr lang="en-US" sz="8100">
                <a:solidFill>
                  <a:srgbClr val="FFFFFF"/>
                </a:solidFill>
                <a:latin typeface="Montserrat Semi-Bold"/>
              </a:rPr>
              <a:t>Exploratory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DAEwv6T30yY</dc:identifier>
  <dcterms:modified xsi:type="dcterms:W3CDTF">2011-08-01T06:04:30Z</dcterms:modified>
  <cp:revision>1</cp:revision>
  <dc:title>Bleu et Marron Élégant Éditorial Startup Week-end Parrainage Argumentaire Présentation</dc:title>
</cp:coreProperties>
</file>